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 Id="rId4" Type="http://schemas.openxmlformats.org/officeDocument/2006/relationships/custom-properties" Target="docProps/custom.xml" />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6858000"/>
  <p:notesSz cx="6858000" cy="12192000"/>
  <p:embeddedFontLst>
    <p:embeddedFont>
      <p:font typeface="MiSans" charset="-122" pitchFamily="34"/>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font" Target="fonts/font1.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5-2.png"/><Relationship Id="rId3" Type="http://schemas.openxmlformats.org/officeDocument/2006/relationships/image" Target="../media/image-5-2.png"/><Relationship Id="rId4" Type="http://schemas.openxmlformats.org/officeDocument/2006/relationships/image" Target="../media/image-5-2.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12-2.png"/><Relationship Id="rId3" Type="http://schemas.openxmlformats.org/officeDocument/2006/relationships/image" Target="../media/image-12-2.png"/><Relationship Id="rId4" Type="http://schemas.openxmlformats.org/officeDocument/2006/relationships/image" Target="../media/image-12-2.png"/><Relationship Id="rId5" Type="http://schemas.openxmlformats.org/officeDocument/2006/relationships/image" Target="../media/image-12-2.png"/><Relationship Id="rId6" Type="http://schemas.openxmlformats.org/officeDocument/2006/relationships/slideLayout" Target="../slideLayouts/slideLayout1.xml"/><Relationship Id="rId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image" Target="../media/image-2-2.jp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15-2.png"/><Relationship Id="rId3" Type="http://schemas.openxmlformats.org/officeDocument/2006/relationships/image" Target="../media/image-15-2.png"/><Relationship Id="rId4"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16-2.png"/><Relationship Id="rId3" Type="http://schemas.openxmlformats.org/officeDocument/2006/relationships/image" Target="../media/image-16-2.png"/><Relationship Id="rId4" Type="http://schemas.openxmlformats.org/officeDocument/2006/relationships/image" Target="../media/image-16-2.png"/><Relationship Id="rId5" Type="http://schemas.openxmlformats.org/officeDocument/2006/relationships/image" Target="../media/image-16-5.png"/><Relationship Id="rId6" Type="http://schemas.openxmlformats.org/officeDocument/2006/relationships/image" Target="../media/image-16-5.png"/><Relationship Id="rId7" Type="http://schemas.openxmlformats.org/officeDocument/2006/relationships/image" Target="../media/image-16-5.png"/><Relationship Id="rId8" Type="http://schemas.openxmlformats.org/officeDocument/2006/relationships/slideLayout" Target="../slideLayouts/slideLayout1.xml"/><Relationship Id="rId9"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18-2.png"/><Relationship Id="rId3" Type="http://schemas.openxmlformats.org/officeDocument/2006/relationships/slideLayout" Target="../slideLayouts/slideLayout1.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jp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jpg"/><Relationship Id="rId2" Type="http://schemas.openxmlformats.org/officeDocument/2006/relationships/image" Target="../media/image-2-2.jp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4.png"/><Relationship Id="rId6" Type="http://schemas.openxmlformats.org/officeDocument/2006/relationships/image" Target="../media/image-2-4.png"/><Relationship Id="rId7" Type="http://schemas.openxmlformats.org/officeDocument/2006/relationships/image" Target="../media/image-2-4.png"/><Relationship Id="rId8" Type="http://schemas.openxmlformats.org/officeDocument/2006/relationships/image" Target="../media/image-2-4.png"/><Relationship Id="rId9" Type="http://schemas.openxmlformats.org/officeDocument/2006/relationships/slideLayout" Target="../slideLayouts/slideLayout1.xml"/><Relationship Id="rId10"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jp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4-2.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jpg"/><Relationship Id="rId2" Type="http://schemas.openxmlformats.org/officeDocument/2006/relationships/image" Target="../media/image-6-2.jp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image" Target="../media/image-8-2.jp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5-2.png"/><Relationship Id="rId3" Type="http://schemas.openxmlformats.org/officeDocument/2006/relationships/image" Target="../media/image-5-2.png"/><Relationship Id="rId4" Type="http://schemas.openxmlformats.org/officeDocument/2006/relationships/image" Target="../media/image-9-4.png"/><Relationship Id="rId5" Type="http://schemas.openxmlformats.org/officeDocument/2006/relationships/image" Target="../media/image-9-4.png"/><Relationship Id="rId6" Type="http://schemas.openxmlformats.org/officeDocument/2006/relationships/image" Target="../media/image-2-3.pn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41-d2r9b89e3tpg8rchv2q0.png">    </p:cNvPr>
          <p:cNvPicPr>
            <a:picLocks noChangeAspect="1"/>
          </p:cNvPicPr>
          <p:nvPr/>
        </p:nvPicPr>
        <p:blipFill>
          <a:blip r:embed="rId1"/>
          <a:srcRect l="0" r="0" t="16" b="16"/>
          <a:stretch/>
        </p:blipFill>
        <p:spPr>
          <a:xfrm>
            <a:off x="0" y="0"/>
            <a:ext cx="12191999" cy="6864626"/>
          </a:xfrm>
          <a:prstGeom prst="rect">
            <a:avLst/>
          </a:prstGeom>
        </p:spPr>
      </p:pic>
      <p:sp>
        <p:nvSpPr>
          <p:cNvPr id="3" name="Shape 0"/>
          <p:cNvSpPr/>
          <p:nvPr/>
        </p:nvSpPr>
        <p:spPr>
          <a:xfrm>
            <a:off x="924931" y="1633793"/>
            <a:ext cx="10962640" cy="2275205"/>
          </a:xfrm>
          <a:prstGeom prst="roundRect">
            <a:avLst/>
          </a:prstGeom>
          <a:solidFill>
            <a:srgbClr val="000000">
              <a:alpha val="65098"/>
            </a:srgbClr>
          </a:solidFill>
          <a:ln/>
        </p:spPr>
      </p:sp>
      <p:sp>
        <p:nvSpPr>
          <p:cNvPr id="4" name="Text 1"/>
          <p:cNvSpPr/>
          <p:nvPr/>
        </p:nvSpPr>
        <p:spPr>
          <a:xfrm>
            <a:off x="924931" y="1633793"/>
            <a:ext cx="10962640" cy="227520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5" name="Text 2"/>
          <p:cNvSpPr/>
          <p:nvPr/>
        </p:nvSpPr>
        <p:spPr>
          <a:xfrm>
            <a:off x="1217295" y="2216785"/>
            <a:ext cx="11137349" cy="3139968"/>
          </a:xfrm>
          <a:prstGeom prst="rect">
            <a:avLst/>
          </a:prstGeom>
          <a:noFill/>
          <a:ln/>
        </p:spPr>
        <p:txBody>
          <a:bodyPr wrap="square" lIns="91440" tIns="45720" rIns="91440" bIns="45720" rtlCol="0" anchor="t"/>
          <a:lstStyle/>
          <a:p>
            <a:pPr algn="l" indent="0" marL="0">
              <a:lnSpc>
                <a:spcPct val="100000"/>
              </a:lnSpc>
              <a:buNone/>
            </a:pPr>
            <a:r>
              <a:rPr lang="en-US" sz="5400" b="1" dirty="0">
                <a:solidFill>
                  <a:srgbClr val="FFFFFF"/>
                </a:solidFill>
                <a:latin typeface="MiSans" pitchFamily="34" charset="0"/>
                <a:ea typeface="MiSans" pitchFamily="34" charset="-122"/>
                <a:cs typeface="MiSans" pitchFamily="34" charset="-120"/>
              </a:rPr>
              <a:t>ResidentConnect: Smart Community CRM</a:t>
            </a:r>
            <a:endParaRPr lang="en-US" sz="1600" dirty="0"/>
          </a:p>
        </p:txBody>
      </p:sp>
      <p:sp>
        <p:nvSpPr>
          <p:cNvPr id="6" name="Shape 3"/>
          <p:cNvSpPr/>
          <p:nvPr/>
        </p:nvSpPr>
        <p:spPr>
          <a:xfrm>
            <a:off x="779780" y="6270625"/>
            <a:ext cx="0" cy="125730"/>
          </a:xfrm>
          <a:prstGeom prst="line">
            <a:avLst/>
          </a:prstGeom>
          <a:noFill/>
          <a:ln w="12700">
            <a:solidFill>
              <a:srgbClr val="FFFFFF"/>
            </a:solidFill>
            <a:prstDash val="solid"/>
            <a:headEnd type="none"/>
            <a:tailEnd type="none"/>
          </a:ln>
        </p:spPr>
      </p:sp>
      <p:sp>
        <p:nvSpPr>
          <p:cNvPr id="7" name="Shape 4"/>
          <p:cNvSpPr/>
          <p:nvPr/>
        </p:nvSpPr>
        <p:spPr>
          <a:xfrm>
            <a:off x="867410" y="6270625"/>
            <a:ext cx="0" cy="125730"/>
          </a:xfrm>
          <a:prstGeom prst="line">
            <a:avLst/>
          </a:prstGeom>
          <a:noFill/>
          <a:ln w="12700">
            <a:solidFill>
              <a:srgbClr val="FFFFFF"/>
            </a:solidFill>
            <a:prstDash val="solid"/>
            <a:headEnd type="none"/>
            <a:tailEnd type="none"/>
          </a:ln>
        </p:spPr>
      </p:sp>
      <p:sp>
        <p:nvSpPr>
          <p:cNvPr id="8" name="Shape 5"/>
          <p:cNvSpPr/>
          <p:nvPr/>
        </p:nvSpPr>
        <p:spPr>
          <a:xfrm>
            <a:off x="955675" y="6166485"/>
            <a:ext cx="0" cy="220345"/>
          </a:xfrm>
          <a:prstGeom prst="line">
            <a:avLst/>
          </a:prstGeom>
          <a:noFill/>
          <a:ln w="12700">
            <a:solidFill>
              <a:srgbClr val="FFFFFF"/>
            </a:solidFill>
            <a:prstDash val="solid"/>
            <a:headEnd type="none"/>
            <a:tailEnd type="none"/>
          </a:ln>
        </p:spPr>
      </p:sp>
      <p:sp>
        <p:nvSpPr>
          <p:cNvPr id="9" name="Shape 6"/>
          <p:cNvSpPr/>
          <p:nvPr/>
        </p:nvSpPr>
        <p:spPr>
          <a:xfrm>
            <a:off x="1043940" y="6270625"/>
            <a:ext cx="0" cy="125730"/>
          </a:xfrm>
          <a:prstGeom prst="line">
            <a:avLst/>
          </a:prstGeom>
          <a:noFill/>
          <a:ln w="12700">
            <a:solidFill>
              <a:srgbClr val="FFFFFF"/>
            </a:solidFill>
            <a:prstDash val="solid"/>
            <a:headEnd type="none"/>
            <a:tailEnd type="none"/>
          </a:ln>
        </p:spPr>
      </p:sp>
      <p:sp>
        <p:nvSpPr>
          <p:cNvPr id="10" name="Shape 7"/>
          <p:cNvSpPr/>
          <p:nvPr/>
        </p:nvSpPr>
        <p:spPr>
          <a:xfrm>
            <a:off x="1131570" y="6270625"/>
            <a:ext cx="0" cy="125730"/>
          </a:xfrm>
          <a:prstGeom prst="line">
            <a:avLst/>
          </a:prstGeom>
          <a:noFill/>
          <a:ln w="12700">
            <a:solidFill>
              <a:srgbClr val="FFFFFF"/>
            </a:solidFill>
            <a:prstDash val="solid"/>
            <a:headEnd type="none"/>
            <a:tailEnd type="none"/>
          </a:ln>
        </p:spPr>
      </p:sp>
      <p:sp>
        <p:nvSpPr>
          <p:cNvPr id="11" name="Shape 8"/>
          <p:cNvSpPr/>
          <p:nvPr/>
        </p:nvSpPr>
        <p:spPr>
          <a:xfrm>
            <a:off x="10796832" y="6396446"/>
            <a:ext cx="116844" cy="116844"/>
          </a:xfrm>
          <a:prstGeom prst="ellipse">
            <a:avLst/>
          </a:prstGeom>
          <a:solidFill>
            <a:srgbClr val="FFFFFF"/>
          </a:solidFill>
          <a:ln/>
        </p:spPr>
      </p:sp>
      <p:sp>
        <p:nvSpPr>
          <p:cNvPr id="12" name="Text 9"/>
          <p:cNvSpPr/>
          <p:nvPr/>
        </p:nvSpPr>
        <p:spPr>
          <a:xfrm>
            <a:off x="10796832" y="6396446"/>
            <a:ext cx="116844" cy="116844"/>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Shape 10"/>
          <p:cNvSpPr/>
          <p:nvPr/>
        </p:nvSpPr>
        <p:spPr>
          <a:xfrm>
            <a:off x="10989337" y="6396446"/>
            <a:ext cx="116844" cy="116844"/>
          </a:xfrm>
          <a:prstGeom prst="ellipse">
            <a:avLst/>
          </a:prstGeom>
          <a:solidFill>
            <a:srgbClr val="FFFFFF">
              <a:alpha val="56471"/>
            </a:srgbClr>
          </a:solidFill>
          <a:ln/>
        </p:spPr>
      </p:sp>
      <p:sp>
        <p:nvSpPr>
          <p:cNvPr id="14" name="Text 11"/>
          <p:cNvSpPr/>
          <p:nvPr/>
        </p:nvSpPr>
        <p:spPr>
          <a:xfrm>
            <a:off x="10989337" y="6396446"/>
            <a:ext cx="116844" cy="116844"/>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5" name="Shape 12"/>
          <p:cNvSpPr/>
          <p:nvPr/>
        </p:nvSpPr>
        <p:spPr>
          <a:xfrm>
            <a:off x="11186107" y="6396446"/>
            <a:ext cx="116844" cy="116844"/>
          </a:xfrm>
          <a:prstGeom prst="ellipse">
            <a:avLst/>
          </a:prstGeom>
          <a:solidFill>
            <a:srgbClr val="FFFFFF"/>
          </a:solidFill>
          <a:ln/>
        </p:spPr>
      </p:sp>
      <p:sp>
        <p:nvSpPr>
          <p:cNvPr id="16" name="Text 13"/>
          <p:cNvSpPr/>
          <p:nvPr/>
        </p:nvSpPr>
        <p:spPr>
          <a:xfrm>
            <a:off x="11186107" y="6396446"/>
            <a:ext cx="116844" cy="116844"/>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7" name="Shape 14"/>
          <p:cNvSpPr/>
          <p:nvPr/>
        </p:nvSpPr>
        <p:spPr>
          <a:xfrm>
            <a:off x="11382877" y="6396446"/>
            <a:ext cx="116844" cy="116844"/>
          </a:xfrm>
          <a:prstGeom prst="ellipse">
            <a:avLst/>
          </a:prstGeom>
          <a:solidFill>
            <a:srgbClr val="FFFFFF">
              <a:alpha val="56471"/>
            </a:srgbClr>
          </a:solidFill>
          <a:ln/>
        </p:spPr>
      </p:sp>
      <p:sp>
        <p:nvSpPr>
          <p:cNvPr id="18" name="Text 15"/>
          <p:cNvSpPr/>
          <p:nvPr/>
        </p:nvSpPr>
        <p:spPr>
          <a:xfrm>
            <a:off x="11382877" y="6396446"/>
            <a:ext cx="116844" cy="116844"/>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9" name="Text 16"/>
          <p:cNvSpPr/>
          <p:nvPr/>
        </p:nvSpPr>
        <p:spPr>
          <a:xfrm>
            <a:off x="8425683" y="5007571"/>
            <a:ext cx="2760424" cy="523081"/>
          </a:xfrm>
          <a:prstGeom prst="rect">
            <a:avLst/>
          </a:prstGeom>
          <a:noFill/>
          <a:ln/>
        </p:spPr>
        <p:txBody>
          <a:bodyPr wrap="square" lIns="91440" tIns="45720" rIns="91440" bIns="45720" rtlCol="0" anchor="t"/>
          <a:lstStyle/>
          <a:p>
            <a:pPr indent="0" marL="0">
              <a:lnSpc>
                <a:spcPct val="100000"/>
              </a:lnSpc>
              <a:buNone/>
            </a:pPr>
            <a:r>
              <a:rPr lang="en-US" sz="1600" dirty="0">
                <a:solidFill>
                  <a:srgbClr val="FFFFFF"/>
                </a:solidFill>
                <a:latin typeface="MiSans" pitchFamily="34" charset="0"/>
                <a:ea typeface="MiSans" pitchFamily="34" charset="-122"/>
                <a:cs typeface="MiSans" pitchFamily="34" charset="-120"/>
              </a:rPr>
              <a:t>BATCH - 6</a:t>
            </a:r>
            <a:endParaRPr lang="en-US" sz="1600" dirty="0"/>
          </a:p>
          <a:p>
            <a:pPr indent="0" marL="0">
              <a:lnSpc>
                <a:spcPct val="100000"/>
              </a:lnSpc>
              <a:buNone/>
            </a:pPr>
            <a:r>
              <a:rPr lang="en-US" sz="1600" dirty="0">
                <a:solidFill>
                  <a:srgbClr val="FFFFFF"/>
                </a:solidFill>
                <a:latin typeface="MiSans" pitchFamily="34" charset="0"/>
                <a:ea typeface="MiSans" pitchFamily="34" charset="-122"/>
                <a:cs typeface="MiSans" pitchFamily="34" charset="-120"/>
              </a:rPr>
              <a:t>Ramavath Avanthi </a:t>
            </a:r>
            <a:endParaRPr lang="en-US" sz="1600" dirty="0"/>
          </a:p>
        </p:txBody>
      </p:sp>
      <p:sp>
        <p:nvSpPr>
          <p:cNvPr id="20" name="Text 17"/>
          <p:cNvSpPr/>
          <p:nvPr/>
        </p:nvSpPr>
        <p:spPr>
          <a:xfrm>
            <a:off x="1056312" y="5149652"/>
            <a:ext cx="10256795" cy="508000"/>
          </a:xfrm>
          <a:prstGeom prst="rect">
            <a:avLst/>
          </a:prstGeom>
          <a:noFill/>
          <a:ln/>
        </p:spPr>
        <p:txBody>
          <a:bodyPr wrap="square" lIns="91440" tIns="45720" rIns="91440" bIns="45720" rtlCol="0" anchor="t"/>
          <a:lstStyle/>
          <a:p>
            <a:pPr indent="0" marL="0">
              <a:lnSpc>
                <a:spcPct val="100000"/>
              </a:lnSpc>
              <a:buNone/>
            </a:pPr>
            <a:r>
              <a:rPr lang="en-US" sz="1600" dirty="0">
                <a:solidFill>
                  <a:srgbClr val="FFFFFF"/>
                </a:solidFill>
                <a:latin typeface="MiSans" pitchFamily="34" charset="0"/>
                <a:ea typeface="MiSans" pitchFamily="34" charset="-122"/>
                <a:cs typeface="MiSans" pitchFamily="34" charset="-120"/>
              </a:rPr>
              <a:t>GUIDE:</a:t>
            </a:r>
            <a:endParaRPr lang="en-US" sz="1600" dirty="0"/>
          </a:p>
          <a:p>
            <a:pPr indent="0" marL="0">
              <a:lnSpc>
                <a:spcPct val="100000"/>
              </a:lnSpc>
              <a:buNone/>
            </a:pPr>
            <a:r>
              <a:rPr lang="en-US" sz="1600" dirty="0">
                <a:solidFill>
                  <a:srgbClr val="1F1F1F"/>
                </a:solidFill>
                <a:highlight>
                  <a:srgbClr val="FFFFFF">
                    <a:alpha val="100000"/>
                  </a:srgbClr>
                </a:highlight>
                <a:latin typeface="Google Sans, Roboto, RobotoDraft, Helvetica, Arial, sans-serif" pitchFamily="34" charset="0"/>
                <a:ea typeface="Google Sans, Roboto, RobotoDraft, Helvetica, Arial, sans-serif" pitchFamily="34" charset="-122"/>
                <a:cs typeface="Google Sans, Roboto, RobotoDraft, Helvetica, Arial, sans-serif" pitchFamily="34" charset="-120"/>
              </a:rPr>
              <a:t>Nadeem sir </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1-d2r9bape3tpg8rchv360.jpg">    </p:cNvPr>
          <p:cNvPicPr>
            <a:picLocks noChangeAspect="1"/>
          </p:cNvPicPr>
          <p:nvPr/>
        </p:nvPicPr>
        <p:blipFill>
          <a:blip r:embed="rId1"/>
          <a:srcRect l="0" r="0" t="16" b="16"/>
          <a:stretch/>
        </p:blipFill>
        <p:spPr>
          <a:xfrm>
            <a:off x="-3178" y="-1"/>
            <a:ext cx="12195178" cy="6866415"/>
          </a:xfrm>
          <a:prstGeom prst="rect">
            <a:avLst/>
          </a:prstGeom>
        </p:spPr>
      </p:pic>
      <p:pic>
        <p:nvPicPr>
          <p:cNvPr id="3" name="Image 1" descr="https://kimi-img.moonshot.cn/pub/slides/slides_tmpl/image/25-09-02-14:58:52-d2r9bb1e3tpg8rchv3ag.png">    </p:cNvPr>
          <p:cNvPicPr>
            <a:picLocks noChangeAspect="1"/>
          </p:cNvPicPr>
          <p:nvPr/>
        </p:nvPicPr>
        <p:blipFill>
          <a:blip r:embed="rId2"/>
          <a:stretch>
            <a:fillRect/>
          </a:stretch>
        </p:blipFill>
        <p:spPr>
          <a:xfrm rot="5400000">
            <a:off x="5375275" y="-3006090"/>
            <a:ext cx="1304925" cy="10728960"/>
          </a:xfrm>
          <a:prstGeom prst="rect">
            <a:avLst/>
          </a:prstGeom>
        </p:spPr>
      </p:pic>
      <p:sp>
        <p:nvSpPr>
          <p:cNvPr id="4" name="Shape 0"/>
          <p:cNvSpPr/>
          <p:nvPr/>
        </p:nvSpPr>
        <p:spPr>
          <a:xfrm flipH="1">
            <a:off x="11314843" y="969148"/>
            <a:ext cx="77797" cy="72000"/>
          </a:xfrm>
          <a:prstGeom prst="ellipse">
            <a:avLst/>
          </a:prstGeom>
          <a:solidFill>
            <a:srgbClr val="FFFFFF"/>
          </a:solidFill>
          <a:ln/>
        </p:spPr>
      </p:sp>
      <p:sp>
        <p:nvSpPr>
          <p:cNvPr id="5" name="Text 1"/>
          <p:cNvSpPr/>
          <p:nvPr/>
        </p:nvSpPr>
        <p:spPr>
          <a:xfrm>
            <a:off x="11314843" y="9691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2"/>
          <p:cNvSpPr/>
          <p:nvPr/>
        </p:nvSpPr>
        <p:spPr>
          <a:xfrm flipH="1">
            <a:off x="11186668" y="969148"/>
            <a:ext cx="77797" cy="72000"/>
          </a:xfrm>
          <a:prstGeom prst="ellipse">
            <a:avLst/>
          </a:prstGeom>
          <a:solidFill>
            <a:srgbClr val="FFFFFF">
              <a:alpha val="56471"/>
            </a:srgbClr>
          </a:solidFill>
          <a:ln/>
        </p:spPr>
      </p:sp>
      <p:sp>
        <p:nvSpPr>
          <p:cNvPr id="7" name="Text 3"/>
          <p:cNvSpPr/>
          <p:nvPr/>
        </p:nvSpPr>
        <p:spPr>
          <a:xfrm>
            <a:off x="11186668" y="9691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4"/>
          <p:cNvSpPr/>
          <p:nvPr/>
        </p:nvSpPr>
        <p:spPr>
          <a:xfrm flipH="1">
            <a:off x="11055654" y="969148"/>
            <a:ext cx="77797" cy="72000"/>
          </a:xfrm>
          <a:prstGeom prst="ellipse">
            <a:avLst/>
          </a:prstGeom>
          <a:solidFill>
            <a:srgbClr val="FFFFFF"/>
          </a:solidFill>
          <a:ln/>
        </p:spPr>
      </p:sp>
      <p:sp>
        <p:nvSpPr>
          <p:cNvPr id="9" name="Text 5"/>
          <p:cNvSpPr/>
          <p:nvPr/>
        </p:nvSpPr>
        <p:spPr>
          <a:xfrm>
            <a:off x="11055654" y="9691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6"/>
          <p:cNvSpPr/>
          <p:nvPr/>
        </p:nvSpPr>
        <p:spPr>
          <a:xfrm flipH="1">
            <a:off x="10924640" y="969148"/>
            <a:ext cx="77797" cy="72000"/>
          </a:xfrm>
          <a:prstGeom prst="ellipse">
            <a:avLst/>
          </a:prstGeom>
          <a:solidFill>
            <a:srgbClr val="FFFFFF">
              <a:alpha val="56471"/>
            </a:srgbClr>
          </a:solidFill>
          <a:ln/>
        </p:spPr>
      </p:sp>
      <p:sp>
        <p:nvSpPr>
          <p:cNvPr id="11" name="Text 7"/>
          <p:cNvSpPr/>
          <p:nvPr/>
        </p:nvSpPr>
        <p:spPr>
          <a:xfrm>
            <a:off x="10924640" y="9691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Text 8"/>
          <p:cNvSpPr/>
          <p:nvPr/>
        </p:nvSpPr>
        <p:spPr>
          <a:xfrm>
            <a:off x="542290" y="737870"/>
            <a:ext cx="9926955" cy="833120"/>
          </a:xfrm>
          <a:prstGeom prst="rect">
            <a:avLst/>
          </a:prstGeom>
          <a:noFill/>
          <a:ln/>
        </p:spPr>
        <p:txBody>
          <a:bodyPr wrap="square" lIns="91440" tIns="45720" rIns="91440" bIns="45720" rtlCol="0" anchor="t"/>
          <a:lstStyle/>
          <a:p>
            <a:pPr algn="l" indent="0" marL="0">
              <a:lnSpc>
                <a:spcPct val="100000"/>
              </a:lnSpc>
              <a:buNone/>
            </a:pPr>
            <a:r>
              <a:rPr lang="en-US" sz="3600" b="1" spc="300" kern="0" dirty="0">
                <a:solidFill>
                  <a:srgbClr val="FFFFFF"/>
                </a:solidFill>
                <a:latin typeface="MiSans" pitchFamily="34" charset="0"/>
                <a:ea typeface="MiSans" pitchFamily="34" charset="-122"/>
                <a:cs typeface="MiSans" pitchFamily="34" charset="-120"/>
              </a:rPr>
              <a:t>Custom Development Layer</a:t>
            </a:r>
            <a:endParaRPr lang="en-US" sz="1600" dirty="0"/>
          </a:p>
        </p:txBody>
      </p:sp>
      <p:pic>
        <p:nvPicPr>
          <p:cNvPr id="13" name="Image 2" descr="https://kimi-img.moonshot.cn/pub/slides/slides_tmpl/image/25-09-02-14:58:52-d2r9bb1e3tpg8rchv3ag.png">    </p:cNvPr>
          <p:cNvPicPr>
            <a:picLocks noChangeAspect="1"/>
          </p:cNvPicPr>
          <p:nvPr/>
        </p:nvPicPr>
        <p:blipFill>
          <a:blip r:embed="rId3"/>
          <a:stretch>
            <a:fillRect/>
          </a:stretch>
        </p:blipFill>
        <p:spPr>
          <a:xfrm rot="5400000">
            <a:off x="5375275" y="-1408430"/>
            <a:ext cx="1304925" cy="10728960"/>
          </a:xfrm>
          <a:prstGeom prst="rect">
            <a:avLst/>
          </a:prstGeom>
        </p:spPr>
      </p:pic>
      <p:pic>
        <p:nvPicPr>
          <p:cNvPr id="14" name="Image 3" descr="https://kimi-img.moonshot.cn/pub/slides/slides_tmpl/image/25-09-02-14:58:52-d2r9bb1e3tpg8rchv3ag.png">    </p:cNvPr>
          <p:cNvPicPr>
            <a:picLocks noChangeAspect="1"/>
          </p:cNvPicPr>
          <p:nvPr/>
        </p:nvPicPr>
        <p:blipFill>
          <a:blip r:embed="rId4"/>
          <a:stretch>
            <a:fillRect/>
          </a:stretch>
        </p:blipFill>
        <p:spPr>
          <a:xfrm rot="5400000">
            <a:off x="5375275" y="231775"/>
            <a:ext cx="1304925" cy="10728960"/>
          </a:xfrm>
          <a:prstGeom prst="rect">
            <a:avLst/>
          </a:prstGeom>
        </p:spPr>
      </p:pic>
      <p:sp>
        <p:nvSpPr>
          <p:cNvPr id="15" name="Text 9"/>
          <p:cNvSpPr/>
          <p:nvPr/>
        </p:nvSpPr>
        <p:spPr>
          <a:xfrm>
            <a:off x="826770" y="2098675"/>
            <a:ext cx="2562225" cy="581025"/>
          </a:xfrm>
          <a:prstGeom prst="rect">
            <a:avLst/>
          </a:prstGeom>
          <a:noFill/>
          <a:ln/>
        </p:spPr>
        <p:txBody>
          <a:bodyPr wrap="square" lIns="0" tIns="0" rIns="0" bIns="0" rtlCol="0" anchor="t">
            <a:spAutoFit/>
          </a:bodyPr>
          <a:lstStyle/>
          <a:p>
            <a:pPr algn="l" indent="0" marL="0">
              <a:lnSpc>
                <a:spcPct val="100000"/>
              </a:lnSpc>
              <a:buNone/>
            </a:pPr>
            <a:r>
              <a:rPr lang="en-US" sz="1800" b="1" spc="110" kern="0" dirty="0">
                <a:solidFill>
                  <a:srgbClr val="FBE199"/>
                </a:solidFill>
                <a:latin typeface="MiSans" pitchFamily="34" charset="0"/>
                <a:ea typeface="MiSans" pitchFamily="34" charset="-122"/>
                <a:cs typeface="MiSans" pitchFamily="34" charset="-120"/>
              </a:rPr>
              <a:t>Apex Triggers and Batch Jobs</a:t>
            </a:r>
            <a:endParaRPr lang="en-US" sz="1600" dirty="0"/>
          </a:p>
        </p:txBody>
      </p:sp>
      <p:sp>
        <p:nvSpPr>
          <p:cNvPr id="16" name="Text 10"/>
          <p:cNvSpPr/>
          <p:nvPr/>
        </p:nvSpPr>
        <p:spPr>
          <a:xfrm>
            <a:off x="3388360" y="1831340"/>
            <a:ext cx="7797800" cy="1087755"/>
          </a:xfrm>
          <a:prstGeom prst="rect">
            <a:avLst/>
          </a:prstGeom>
          <a:noFill/>
          <a:ln/>
        </p:spPr>
        <p:txBody>
          <a:bodyPr wrap="square" lIns="91440" tIns="45720" rIns="91440" bIns="45720" rtlCol="0" anchor="t"/>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Apex triggers automatically calculate late-payment fines nightly. Batch jobs aggregate monthly utility metrics for the treasurer, providing valuable insights into community financial health.</a:t>
            </a:r>
            <a:endParaRPr lang="en-US" sz="1600" dirty="0"/>
          </a:p>
        </p:txBody>
      </p:sp>
      <p:sp>
        <p:nvSpPr>
          <p:cNvPr id="17" name="Text 11"/>
          <p:cNvSpPr/>
          <p:nvPr/>
        </p:nvSpPr>
        <p:spPr>
          <a:xfrm>
            <a:off x="826770" y="3696335"/>
            <a:ext cx="2562225" cy="581025"/>
          </a:xfrm>
          <a:prstGeom prst="rect">
            <a:avLst/>
          </a:prstGeom>
          <a:noFill/>
          <a:ln/>
        </p:spPr>
        <p:txBody>
          <a:bodyPr wrap="square" lIns="0" tIns="0" rIns="0" bIns="0" rtlCol="0" anchor="t">
            <a:spAutoFit/>
          </a:bodyPr>
          <a:lstStyle/>
          <a:p>
            <a:pPr algn="l" indent="0" marL="0">
              <a:lnSpc>
                <a:spcPct val="100000"/>
              </a:lnSpc>
              <a:buNone/>
            </a:pPr>
            <a:r>
              <a:rPr lang="en-US" sz="1800" b="1" spc="110" kern="0" dirty="0">
                <a:solidFill>
                  <a:srgbClr val="FBE199"/>
                </a:solidFill>
                <a:latin typeface="MiSans" pitchFamily="34" charset="0"/>
                <a:ea typeface="MiSans" pitchFamily="34" charset="-122"/>
                <a:cs typeface="MiSans" pitchFamily="34" charset="-120"/>
              </a:rPr>
              <a:t>Lightning Web Components</a:t>
            </a:r>
            <a:endParaRPr lang="en-US" sz="1600" dirty="0"/>
          </a:p>
        </p:txBody>
      </p:sp>
      <p:sp>
        <p:nvSpPr>
          <p:cNvPr id="18" name="Text 12"/>
          <p:cNvSpPr/>
          <p:nvPr/>
        </p:nvSpPr>
        <p:spPr>
          <a:xfrm>
            <a:off x="3388360" y="3429000"/>
            <a:ext cx="7797800" cy="1087755"/>
          </a:xfrm>
          <a:prstGeom prst="rect">
            <a:avLst/>
          </a:prstGeom>
          <a:noFill/>
          <a:ln/>
        </p:spPr>
        <p:txBody>
          <a:bodyPr wrap="square" lIns="91440" tIns="45720" rIns="91440" bIns="45720" rtlCol="0" anchor="t"/>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Custom Lightning Web Components display resident dashboards with open cases, upcoming bills, and quick-pay buttons. These components enhance the user interface and improve resident engagement.</a:t>
            </a:r>
            <a:endParaRPr lang="en-US" sz="1600" dirty="0"/>
          </a:p>
        </p:txBody>
      </p:sp>
      <p:sp>
        <p:nvSpPr>
          <p:cNvPr id="19" name="Text 13"/>
          <p:cNvSpPr/>
          <p:nvPr/>
        </p:nvSpPr>
        <p:spPr>
          <a:xfrm>
            <a:off x="826770" y="5336540"/>
            <a:ext cx="2562225" cy="276225"/>
          </a:xfrm>
          <a:prstGeom prst="rect">
            <a:avLst/>
          </a:prstGeom>
          <a:noFill/>
          <a:ln/>
        </p:spPr>
        <p:txBody>
          <a:bodyPr wrap="square" lIns="0" tIns="0" rIns="0" bIns="0" rtlCol="0" anchor="t">
            <a:spAutoFit/>
          </a:bodyPr>
          <a:lstStyle/>
          <a:p>
            <a:pPr algn="l" indent="0" marL="0">
              <a:lnSpc>
                <a:spcPct val="100000"/>
              </a:lnSpc>
              <a:buNone/>
            </a:pPr>
            <a:r>
              <a:rPr lang="en-US" sz="1800" b="1" spc="110" kern="0" dirty="0">
                <a:solidFill>
                  <a:srgbClr val="FBE199"/>
                </a:solidFill>
                <a:latin typeface="MiSans" pitchFamily="34" charset="0"/>
                <a:ea typeface="MiSans" pitchFamily="34" charset="-122"/>
                <a:cs typeface="MiSans" pitchFamily="34" charset="-120"/>
              </a:rPr>
              <a:t>Queueable Callouts</a:t>
            </a:r>
            <a:endParaRPr lang="en-US" sz="1600" dirty="0"/>
          </a:p>
        </p:txBody>
      </p:sp>
      <p:sp>
        <p:nvSpPr>
          <p:cNvPr id="20" name="Text 14"/>
          <p:cNvSpPr/>
          <p:nvPr/>
        </p:nvSpPr>
        <p:spPr>
          <a:xfrm>
            <a:off x="3388360" y="5069205"/>
            <a:ext cx="7797800" cy="1087755"/>
          </a:xfrm>
          <a:prstGeom prst="rect">
            <a:avLst/>
          </a:prstGeom>
          <a:noFill/>
          <a:ln/>
        </p:spPr>
        <p:txBody>
          <a:bodyPr wrap="square" lIns="91440" tIns="45720" rIns="91440" bIns="45720" rtlCol="0" anchor="t"/>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Queueable callouts post payment confirmations to external accounting ERP systems, ensuring seamless integration and accurate financial tracking across platforms.</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48-d2r9ba1e3tpg8rchv35g.jpg">    </p:cNvPr>
          <p:cNvPicPr>
            <a:picLocks noChangeAspect="1"/>
          </p:cNvPicPr>
          <p:nvPr/>
        </p:nvPicPr>
        <p:blipFill>
          <a:blip r:embed="rId1"/>
          <a:srcRect l="6932" r="28768" t="33896" b="8951"/>
          <a:stretch/>
        </p:blipFill>
        <p:spPr>
          <a:xfrm>
            <a:off x="0" y="3426"/>
            <a:ext cx="12191999" cy="6864626"/>
          </a:xfrm>
          <a:prstGeom prst="rect">
            <a:avLst/>
          </a:prstGeom>
        </p:spPr>
      </p:pic>
      <p:sp>
        <p:nvSpPr>
          <p:cNvPr id="3" name="Text 0"/>
          <p:cNvSpPr/>
          <p:nvPr/>
        </p:nvSpPr>
        <p:spPr>
          <a:xfrm>
            <a:off x="1784985" y="3718560"/>
            <a:ext cx="9302750" cy="502920"/>
          </a:xfrm>
          <a:prstGeom prst="rect">
            <a:avLst/>
          </a:prstGeom>
          <a:noFill/>
          <a:ln/>
        </p:spPr>
        <p:txBody>
          <a:bodyPr wrap="square" lIns="0" tIns="0" rIns="0" bIns="0" rtlCol="0" anchor="t"/>
          <a:lstStyle/>
          <a:p>
            <a:pPr algn="ctr" indent="0" marL="0">
              <a:lnSpc>
                <a:spcPct val="100000"/>
              </a:lnSpc>
              <a:buNone/>
            </a:pPr>
            <a:r>
              <a:rPr lang="en-US" sz="3200" dirty="0">
                <a:solidFill>
                  <a:srgbClr val="000000"/>
                </a:solidFill>
                <a:latin typeface="MiSans" pitchFamily="34" charset="0"/>
                <a:ea typeface="MiSans" pitchFamily="34" charset="-122"/>
                <a:cs typeface="MiSans" pitchFamily="34" charset="-120"/>
              </a:rPr>
              <a:t>Data &amp; Integration</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5101273" y="1383665"/>
            <a:ext cx="2284095" cy="2335530"/>
          </a:xfrm>
          <a:prstGeom prst="rect">
            <a:avLst/>
          </a:prstGeom>
          <a:solidFill>
            <a:srgbClr val="000000">
              <a:alpha val="0"/>
            </a:srgbClr>
          </a:solidFill>
          <a:ln/>
          <a:effectLst>
            <a:outerShdw sx="100000" sy="100000" kx="0" ky="0" algn="bl" rotWithShape="0" blurRad="50800" dist="26941" dir="2700000">
              <a:srgbClr val="000000">
                <a:alpha val="40000"/>
              </a:srgbClr>
            </a:outerShdw>
          </a:effectLst>
        </p:spPr>
      </p:sp>
      <p:sp>
        <p:nvSpPr>
          <p:cNvPr id="10" name="Text 7"/>
          <p:cNvSpPr/>
          <p:nvPr/>
        </p:nvSpPr>
        <p:spPr>
          <a:xfrm>
            <a:off x="5101273" y="1383665"/>
            <a:ext cx="2284095" cy="2335530"/>
          </a:xfrm>
          <a:prstGeom prst="rect">
            <a:avLst/>
          </a:prstGeom>
          <a:noFill/>
          <a:ln/>
        </p:spPr>
        <p:txBody>
          <a:bodyPr wrap="square" lIns="0" tIns="0" rIns="0" bIns="0" rtlCol="0" anchor="t"/>
          <a:lstStyle/>
          <a:p>
            <a:pPr algn="ctr" indent="0" marL="0">
              <a:lnSpc>
                <a:spcPct val="110000"/>
              </a:lnSpc>
              <a:buNone/>
            </a:pPr>
            <a:r>
              <a:rPr lang="en-US" sz="13800" dirty="0">
                <a:solidFill>
                  <a:srgbClr val="000000"/>
                </a:solidFill>
                <a:latin typeface="MiSans" pitchFamily="34" charset="0"/>
                <a:ea typeface="MiSans" pitchFamily="34" charset="-122"/>
                <a:cs typeface="MiSans" pitchFamily="34" charset="-120"/>
              </a:rPr>
              <a:t>03</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1-d2r9bape3tpg8rchv360.jpg">    </p:cNvPr>
          <p:cNvPicPr>
            <a:picLocks noChangeAspect="1"/>
          </p:cNvPicPr>
          <p:nvPr/>
        </p:nvPicPr>
        <p:blipFill>
          <a:blip r:embed="rId1"/>
          <a:srcRect l="0" r="0" t="16" b="16"/>
          <a:stretch/>
        </p:blipFill>
        <p:spPr>
          <a:xfrm>
            <a:off x="0" y="0"/>
            <a:ext cx="12192000" cy="6864626"/>
          </a:xfrm>
          <a:prstGeom prst="rect">
            <a:avLst/>
          </a:prstGeom>
        </p:spPr>
      </p:pic>
      <p:pic>
        <p:nvPicPr>
          <p:cNvPr id="3" name="Image 1" descr="https://kimi-img.moonshot.cn/pub/slides/slides_tmpl/image/25-09-02-14:58:57-d2r9bc9e3tpg8rchv3m0.png">    </p:cNvPr>
          <p:cNvPicPr>
            <a:picLocks noChangeAspect="1"/>
          </p:cNvPicPr>
          <p:nvPr/>
        </p:nvPicPr>
        <p:blipFill>
          <a:blip r:embed="rId2"/>
          <a:srcRect l="17" r="17" t="0" b="0"/>
          <a:stretch/>
        </p:blipFill>
        <p:spPr>
          <a:xfrm>
            <a:off x="4590706" y="2502051"/>
            <a:ext cx="1092200" cy="1892300"/>
          </a:xfrm>
          <a:prstGeom prst="rect">
            <a:avLst/>
          </a:prstGeom>
        </p:spPr>
      </p:pic>
      <p:sp>
        <p:nvSpPr>
          <p:cNvPr id="4" name="Shape 0"/>
          <p:cNvSpPr/>
          <p:nvPr/>
        </p:nvSpPr>
        <p:spPr>
          <a:xfrm>
            <a:off x="10924640" y="910093"/>
            <a:ext cx="77797" cy="72000"/>
          </a:xfrm>
          <a:prstGeom prst="ellipse">
            <a:avLst/>
          </a:prstGeom>
          <a:solidFill>
            <a:srgbClr val="FFFFFF"/>
          </a:solidFill>
          <a:ln/>
        </p:spPr>
      </p:sp>
      <p:sp>
        <p:nvSpPr>
          <p:cNvPr id="5" name="Text 1"/>
          <p:cNvSpPr/>
          <p:nvPr/>
        </p:nvSpPr>
        <p:spPr>
          <a:xfrm>
            <a:off x="10924640" y="910093"/>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2"/>
          <p:cNvSpPr/>
          <p:nvPr/>
        </p:nvSpPr>
        <p:spPr>
          <a:xfrm>
            <a:off x="11052814" y="910093"/>
            <a:ext cx="77797" cy="72000"/>
          </a:xfrm>
          <a:prstGeom prst="ellipse">
            <a:avLst/>
          </a:prstGeom>
          <a:solidFill>
            <a:srgbClr val="FFFFFF">
              <a:alpha val="56471"/>
            </a:srgbClr>
          </a:solidFill>
          <a:ln/>
        </p:spPr>
      </p:sp>
      <p:sp>
        <p:nvSpPr>
          <p:cNvPr id="7" name="Text 3"/>
          <p:cNvSpPr/>
          <p:nvPr/>
        </p:nvSpPr>
        <p:spPr>
          <a:xfrm>
            <a:off x="11052814" y="910093"/>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4"/>
          <p:cNvSpPr/>
          <p:nvPr/>
        </p:nvSpPr>
        <p:spPr>
          <a:xfrm>
            <a:off x="11183828" y="910093"/>
            <a:ext cx="77797" cy="72000"/>
          </a:xfrm>
          <a:prstGeom prst="ellipse">
            <a:avLst/>
          </a:prstGeom>
          <a:solidFill>
            <a:srgbClr val="FFFFFF"/>
          </a:solidFill>
          <a:ln/>
        </p:spPr>
      </p:sp>
      <p:sp>
        <p:nvSpPr>
          <p:cNvPr id="9" name="Text 5"/>
          <p:cNvSpPr/>
          <p:nvPr/>
        </p:nvSpPr>
        <p:spPr>
          <a:xfrm>
            <a:off x="11183828" y="910093"/>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6"/>
          <p:cNvSpPr/>
          <p:nvPr/>
        </p:nvSpPr>
        <p:spPr>
          <a:xfrm>
            <a:off x="11314843" y="910093"/>
            <a:ext cx="77797" cy="72000"/>
          </a:xfrm>
          <a:prstGeom prst="ellipse">
            <a:avLst/>
          </a:prstGeom>
          <a:solidFill>
            <a:srgbClr val="FFFFFF">
              <a:alpha val="56471"/>
            </a:srgbClr>
          </a:solidFill>
          <a:ln/>
        </p:spPr>
      </p:sp>
      <p:sp>
        <p:nvSpPr>
          <p:cNvPr id="11" name="Text 7"/>
          <p:cNvSpPr/>
          <p:nvPr/>
        </p:nvSpPr>
        <p:spPr>
          <a:xfrm>
            <a:off x="11314843" y="910093"/>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12" name="Image 2" descr="https://kimi-img.moonshot.cn/pub/slides/slides_tmpl/image/25-09-02-14:58:57-d2r9bc9e3tpg8rchv3m0.png">    </p:cNvPr>
          <p:cNvPicPr>
            <a:picLocks noChangeAspect="1"/>
          </p:cNvPicPr>
          <p:nvPr/>
        </p:nvPicPr>
        <p:blipFill>
          <a:blip r:embed="rId3"/>
          <a:srcRect l="17" r="17" t="0" b="0"/>
          <a:stretch/>
        </p:blipFill>
        <p:spPr>
          <a:xfrm rot="10800000">
            <a:off x="1541077" y="3468617"/>
            <a:ext cx="1092200" cy="1892300"/>
          </a:xfrm>
          <a:prstGeom prst="rect">
            <a:avLst/>
          </a:prstGeom>
        </p:spPr>
      </p:pic>
      <p:pic>
        <p:nvPicPr>
          <p:cNvPr id="13" name="Image 3" descr="https://kimi-img.moonshot.cn/pub/slides/slides_tmpl/image/25-09-02-14:58:57-d2r9bc9e3tpg8rchv3m0.png">    </p:cNvPr>
          <p:cNvPicPr>
            <a:picLocks noChangeAspect="1"/>
          </p:cNvPicPr>
          <p:nvPr/>
        </p:nvPicPr>
        <p:blipFill>
          <a:blip r:embed="rId4"/>
          <a:srcRect l="17" r="17" t="0" b="0"/>
          <a:stretch/>
        </p:blipFill>
        <p:spPr>
          <a:xfrm rot="10800000">
            <a:off x="6640366" y="3468617"/>
            <a:ext cx="1092200" cy="1892300"/>
          </a:xfrm>
          <a:prstGeom prst="rect">
            <a:avLst/>
          </a:prstGeom>
        </p:spPr>
      </p:pic>
      <p:pic>
        <p:nvPicPr>
          <p:cNvPr id="14" name="Image 4" descr="https://kimi-img.moonshot.cn/pub/slides/slides_tmpl/image/25-09-02-14:58:57-d2r9bc9e3tpg8rchv3m0.png">    </p:cNvPr>
          <p:cNvPicPr>
            <a:picLocks noChangeAspect="1"/>
          </p:cNvPicPr>
          <p:nvPr/>
        </p:nvPicPr>
        <p:blipFill>
          <a:blip r:embed="rId5"/>
          <a:srcRect l="17" r="17" t="0" b="0"/>
          <a:stretch/>
        </p:blipFill>
        <p:spPr>
          <a:xfrm>
            <a:off x="9679913" y="2510361"/>
            <a:ext cx="1092200" cy="1892300"/>
          </a:xfrm>
          <a:prstGeom prst="rect">
            <a:avLst/>
          </a:prstGeom>
        </p:spPr>
      </p:pic>
      <p:sp>
        <p:nvSpPr>
          <p:cNvPr id="15" name="Text 8"/>
          <p:cNvSpPr/>
          <p:nvPr/>
        </p:nvSpPr>
        <p:spPr>
          <a:xfrm>
            <a:off x="511810" y="726440"/>
            <a:ext cx="10099675" cy="833120"/>
          </a:xfrm>
          <a:prstGeom prst="rect">
            <a:avLst/>
          </a:prstGeom>
          <a:noFill/>
          <a:ln/>
        </p:spPr>
        <p:txBody>
          <a:bodyPr wrap="square" lIns="91440" tIns="45720" rIns="91440" bIns="45720" rtlCol="0" anchor="t"/>
          <a:lstStyle/>
          <a:p>
            <a:pPr algn="l" indent="0" marL="0">
              <a:lnSpc>
                <a:spcPct val="100000"/>
              </a:lnSpc>
              <a:buNone/>
            </a:pPr>
            <a:r>
              <a:rPr lang="en-US" sz="3600" b="1" spc="300" kern="0" dirty="0">
                <a:solidFill>
                  <a:srgbClr val="FFFFFF"/>
                </a:solidFill>
                <a:latin typeface="MiSans" pitchFamily="34" charset="0"/>
                <a:ea typeface="MiSans" pitchFamily="34" charset="-122"/>
                <a:cs typeface="MiSans" pitchFamily="34" charset="-120"/>
              </a:rPr>
              <a:t>Secure Data Migration Plan</a:t>
            </a:r>
            <a:endParaRPr lang="en-US" sz="1600" dirty="0"/>
          </a:p>
        </p:txBody>
      </p:sp>
      <p:sp>
        <p:nvSpPr>
          <p:cNvPr id="16" name="Shape 9"/>
          <p:cNvSpPr/>
          <p:nvPr/>
        </p:nvSpPr>
        <p:spPr>
          <a:xfrm>
            <a:off x="1764991" y="4671730"/>
            <a:ext cx="652471" cy="328680"/>
          </a:xfrm>
          <a:prstGeom prst="rect">
            <a:avLst/>
          </a:prstGeom>
          <a:solidFill>
            <a:srgbClr val="000000">
              <a:alpha val="0"/>
            </a:srgbClr>
          </a:solidFill>
          <a:ln/>
        </p:spPr>
      </p:sp>
      <p:sp>
        <p:nvSpPr>
          <p:cNvPr id="17" name="Text 10"/>
          <p:cNvSpPr/>
          <p:nvPr/>
        </p:nvSpPr>
        <p:spPr>
          <a:xfrm>
            <a:off x="1764991" y="4671730"/>
            <a:ext cx="652471" cy="328680"/>
          </a:xfrm>
          <a:prstGeom prst="rect">
            <a:avLst/>
          </a:prstGeom>
          <a:noFill/>
          <a:ln/>
        </p:spPr>
        <p:txBody>
          <a:bodyPr wrap="square" lIns="0" tIns="0" rIns="0" bIns="0" rtlCol="0" anchor="t"/>
          <a:lstStyle/>
          <a:p>
            <a:pPr algn="ctr" indent="0" marL="0">
              <a:lnSpc>
                <a:spcPct val="110000"/>
              </a:lnSpc>
              <a:buNone/>
            </a:pPr>
            <a:r>
              <a:rPr lang="en-US" sz="2000" dirty="0">
                <a:solidFill>
                  <a:srgbClr val="FFFFFF"/>
                </a:solidFill>
                <a:latin typeface="MiSans" pitchFamily="34" charset="0"/>
                <a:ea typeface="MiSans" pitchFamily="34" charset="-122"/>
                <a:cs typeface="MiSans" pitchFamily="34" charset="-120"/>
              </a:rPr>
              <a:t>01</a:t>
            </a:r>
            <a:endParaRPr lang="en-US" sz="1600" dirty="0"/>
          </a:p>
        </p:txBody>
      </p:sp>
      <p:sp>
        <p:nvSpPr>
          <p:cNvPr id="18" name="Text 11"/>
          <p:cNvSpPr/>
          <p:nvPr/>
        </p:nvSpPr>
        <p:spPr>
          <a:xfrm>
            <a:off x="2646045" y="4222750"/>
            <a:ext cx="4283710" cy="276225"/>
          </a:xfrm>
          <a:prstGeom prst="rect">
            <a:avLst/>
          </a:prstGeom>
          <a:noFill/>
          <a:ln/>
        </p:spPr>
        <p:txBody>
          <a:bodyPr wrap="square" lIns="0" tIns="0" rIns="0" bIns="0" rtlCol="0" anchor="t">
            <a:spAutoFit/>
          </a:bodyPr>
          <a:lstStyle/>
          <a:p>
            <a:pPr algn="l" indent="0" marL="0">
              <a:lnSpc>
                <a:spcPct val="100000"/>
              </a:lnSpc>
              <a:buNone/>
            </a:pPr>
            <a:r>
              <a:rPr lang="en-US" sz="1800" b="1" spc="110" kern="0" dirty="0">
                <a:solidFill>
                  <a:srgbClr val="FBE199"/>
                </a:solidFill>
                <a:latin typeface="MiSans" pitchFamily="34" charset="0"/>
                <a:ea typeface="MiSans" pitchFamily="34" charset="-122"/>
                <a:cs typeface="MiSans" pitchFamily="34" charset="-120"/>
              </a:rPr>
              <a:t>Data Cleaning and Import</a:t>
            </a:r>
            <a:endParaRPr lang="en-US" sz="1600" dirty="0"/>
          </a:p>
        </p:txBody>
      </p:sp>
      <p:sp>
        <p:nvSpPr>
          <p:cNvPr id="19" name="Text 12"/>
          <p:cNvSpPr/>
          <p:nvPr/>
        </p:nvSpPr>
        <p:spPr>
          <a:xfrm>
            <a:off x="2541905" y="4476115"/>
            <a:ext cx="4283710" cy="1280120"/>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Legacy data from Excel sheets is cleaned and imported into Salesforce using the Data Loader. This ensures that historical records are accurately migrated without errors.</a:t>
            </a:r>
            <a:endParaRPr lang="en-US" sz="1600" dirty="0"/>
          </a:p>
        </p:txBody>
      </p:sp>
      <p:sp>
        <p:nvSpPr>
          <p:cNvPr id="20" name="Shape 13"/>
          <p:cNvSpPr/>
          <p:nvPr/>
        </p:nvSpPr>
        <p:spPr>
          <a:xfrm>
            <a:off x="4813594" y="2861125"/>
            <a:ext cx="652471" cy="328680"/>
          </a:xfrm>
          <a:prstGeom prst="rect">
            <a:avLst/>
          </a:prstGeom>
          <a:solidFill>
            <a:srgbClr val="000000">
              <a:alpha val="0"/>
            </a:srgbClr>
          </a:solidFill>
          <a:ln/>
        </p:spPr>
      </p:sp>
      <p:sp>
        <p:nvSpPr>
          <p:cNvPr id="21" name="Text 14"/>
          <p:cNvSpPr/>
          <p:nvPr/>
        </p:nvSpPr>
        <p:spPr>
          <a:xfrm>
            <a:off x="4813594" y="2861125"/>
            <a:ext cx="652471" cy="328680"/>
          </a:xfrm>
          <a:prstGeom prst="rect">
            <a:avLst/>
          </a:prstGeom>
          <a:noFill/>
          <a:ln/>
        </p:spPr>
        <p:txBody>
          <a:bodyPr wrap="square" lIns="0" tIns="0" rIns="0" bIns="0" rtlCol="0" anchor="t"/>
          <a:lstStyle/>
          <a:p>
            <a:pPr algn="ctr" indent="0" marL="0">
              <a:lnSpc>
                <a:spcPct val="110000"/>
              </a:lnSpc>
              <a:buNone/>
            </a:pPr>
            <a:r>
              <a:rPr lang="en-US" sz="2000" dirty="0">
                <a:solidFill>
                  <a:srgbClr val="FFFFFF"/>
                </a:solidFill>
                <a:latin typeface="MiSans" pitchFamily="34" charset="0"/>
                <a:ea typeface="MiSans" pitchFamily="34" charset="-122"/>
                <a:cs typeface="MiSans" pitchFamily="34" charset="-120"/>
              </a:rPr>
              <a:t>02</a:t>
            </a:r>
            <a:endParaRPr lang="en-US" sz="1600" dirty="0"/>
          </a:p>
        </p:txBody>
      </p:sp>
      <p:sp>
        <p:nvSpPr>
          <p:cNvPr id="22" name="Text 15"/>
          <p:cNvSpPr/>
          <p:nvPr/>
        </p:nvSpPr>
        <p:spPr>
          <a:xfrm>
            <a:off x="616585" y="1790700"/>
            <a:ext cx="4283710" cy="276225"/>
          </a:xfrm>
          <a:prstGeom prst="rect">
            <a:avLst/>
          </a:prstGeom>
          <a:noFill/>
          <a:ln/>
        </p:spPr>
        <p:txBody>
          <a:bodyPr wrap="square" lIns="0" tIns="0" rIns="0" bIns="0" rtlCol="0" anchor="t">
            <a:spAutoFit/>
          </a:bodyPr>
          <a:lstStyle/>
          <a:p>
            <a:pPr algn="l" indent="0" marL="0">
              <a:lnSpc>
                <a:spcPct val="100000"/>
              </a:lnSpc>
              <a:buNone/>
            </a:pPr>
            <a:r>
              <a:rPr lang="en-US" sz="1800" b="1" spc="110" kern="0" dirty="0">
                <a:solidFill>
                  <a:srgbClr val="FBE199"/>
                </a:solidFill>
                <a:latin typeface="MiSans" pitchFamily="34" charset="0"/>
                <a:ea typeface="MiSans" pitchFamily="34" charset="-122"/>
                <a:cs typeface="MiSans" pitchFamily="34" charset="-120"/>
              </a:rPr>
              <a:t>Duplicate Prevention</a:t>
            </a:r>
            <a:endParaRPr lang="en-US" sz="1600" dirty="0"/>
          </a:p>
        </p:txBody>
      </p:sp>
      <p:sp>
        <p:nvSpPr>
          <p:cNvPr id="23" name="Text 16"/>
          <p:cNvSpPr/>
          <p:nvPr/>
        </p:nvSpPr>
        <p:spPr>
          <a:xfrm>
            <a:off x="511810" y="2044065"/>
            <a:ext cx="4283710" cy="1280120"/>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Duplicate rules are implemented to prevent multiple resident records, maintaining data integrity and ensuring accurate tracking of complaints and payments.</a:t>
            </a:r>
            <a:endParaRPr lang="en-US" sz="1600" dirty="0"/>
          </a:p>
        </p:txBody>
      </p:sp>
      <p:sp>
        <p:nvSpPr>
          <p:cNvPr id="24" name="Shape 17"/>
          <p:cNvSpPr/>
          <p:nvPr/>
        </p:nvSpPr>
        <p:spPr>
          <a:xfrm>
            <a:off x="6857735" y="4688664"/>
            <a:ext cx="652471" cy="328680"/>
          </a:xfrm>
          <a:prstGeom prst="rect">
            <a:avLst/>
          </a:prstGeom>
          <a:solidFill>
            <a:srgbClr val="000000">
              <a:alpha val="0"/>
            </a:srgbClr>
          </a:solidFill>
          <a:ln/>
        </p:spPr>
      </p:sp>
      <p:sp>
        <p:nvSpPr>
          <p:cNvPr id="25" name="Text 18"/>
          <p:cNvSpPr/>
          <p:nvPr/>
        </p:nvSpPr>
        <p:spPr>
          <a:xfrm>
            <a:off x="6857735" y="4688664"/>
            <a:ext cx="652471" cy="328680"/>
          </a:xfrm>
          <a:prstGeom prst="rect">
            <a:avLst/>
          </a:prstGeom>
          <a:noFill/>
          <a:ln/>
        </p:spPr>
        <p:txBody>
          <a:bodyPr wrap="square" lIns="0" tIns="0" rIns="0" bIns="0" rtlCol="0" anchor="t"/>
          <a:lstStyle/>
          <a:p>
            <a:pPr algn="ctr" indent="0" marL="0">
              <a:lnSpc>
                <a:spcPct val="110000"/>
              </a:lnSpc>
              <a:buNone/>
            </a:pPr>
            <a:r>
              <a:rPr lang="en-US" sz="2000" dirty="0">
                <a:solidFill>
                  <a:srgbClr val="FFFFFF"/>
                </a:solidFill>
                <a:latin typeface="MiSans" pitchFamily="34" charset="0"/>
                <a:ea typeface="MiSans" pitchFamily="34" charset="-122"/>
                <a:cs typeface="MiSans" pitchFamily="34" charset="-120"/>
              </a:rPr>
              <a:t>03</a:t>
            </a:r>
            <a:endParaRPr lang="en-US" sz="1600" dirty="0"/>
          </a:p>
        </p:txBody>
      </p:sp>
      <p:sp>
        <p:nvSpPr>
          <p:cNvPr id="26" name="Text 19"/>
          <p:cNvSpPr/>
          <p:nvPr/>
        </p:nvSpPr>
        <p:spPr>
          <a:xfrm>
            <a:off x="7686040" y="4222750"/>
            <a:ext cx="4283710" cy="276225"/>
          </a:xfrm>
          <a:prstGeom prst="rect">
            <a:avLst/>
          </a:prstGeom>
          <a:noFill/>
          <a:ln/>
        </p:spPr>
        <p:txBody>
          <a:bodyPr wrap="square" lIns="0" tIns="0" rIns="0" bIns="0" rtlCol="0" anchor="t">
            <a:spAutoFit/>
          </a:bodyPr>
          <a:lstStyle/>
          <a:p>
            <a:pPr algn="l" indent="0" marL="0">
              <a:lnSpc>
                <a:spcPct val="100000"/>
              </a:lnSpc>
              <a:buNone/>
            </a:pPr>
            <a:r>
              <a:rPr lang="en-US" sz="1800" b="1" spc="110" kern="0" dirty="0">
                <a:solidFill>
                  <a:srgbClr val="FBE199"/>
                </a:solidFill>
                <a:latin typeface="MiSans" pitchFamily="34" charset="0"/>
                <a:ea typeface="MiSans" pitchFamily="34" charset="-122"/>
                <a:cs typeface="MiSans" pitchFamily="34" charset="-120"/>
              </a:rPr>
              <a:t>External ID Mapping</a:t>
            </a:r>
            <a:endParaRPr lang="en-US" sz="1600" dirty="0"/>
          </a:p>
        </p:txBody>
      </p:sp>
      <p:sp>
        <p:nvSpPr>
          <p:cNvPr id="27" name="Text 20"/>
          <p:cNvSpPr/>
          <p:nvPr/>
        </p:nvSpPr>
        <p:spPr>
          <a:xfrm>
            <a:off x="7581265" y="4476115"/>
            <a:ext cx="4283710" cy="1280120"/>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External IDs map old bill numbers to new Salesforce records, facilitating seamless transitions and ensuring that historical data is linked correctly.</a:t>
            </a:r>
            <a:endParaRPr lang="en-US" sz="1600" dirty="0"/>
          </a:p>
        </p:txBody>
      </p:sp>
      <p:sp>
        <p:nvSpPr>
          <p:cNvPr id="28" name="Shape 21"/>
          <p:cNvSpPr/>
          <p:nvPr/>
        </p:nvSpPr>
        <p:spPr>
          <a:xfrm>
            <a:off x="9899777" y="2879414"/>
            <a:ext cx="652471" cy="328680"/>
          </a:xfrm>
          <a:prstGeom prst="rect">
            <a:avLst/>
          </a:prstGeom>
          <a:solidFill>
            <a:srgbClr val="000000">
              <a:alpha val="0"/>
            </a:srgbClr>
          </a:solidFill>
          <a:ln/>
        </p:spPr>
      </p:sp>
      <p:sp>
        <p:nvSpPr>
          <p:cNvPr id="29" name="Text 22"/>
          <p:cNvSpPr/>
          <p:nvPr/>
        </p:nvSpPr>
        <p:spPr>
          <a:xfrm>
            <a:off x="9899777" y="2879414"/>
            <a:ext cx="652471" cy="328680"/>
          </a:xfrm>
          <a:prstGeom prst="rect">
            <a:avLst/>
          </a:prstGeom>
          <a:noFill/>
          <a:ln/>
        </p:spPr>
        <p:txBody>
          <a:bodyPr wrap="square" lIns="0" tIns="0" rIns="0" bIns="0" rtlCol="0" anchor="t"/>
          <a:lstStyle/>
          <a:p>
            <a:pPr algn="ctr" indent="0" marL="0">
              <a:lnSpc>
                <a:spcPct val="110000"/>
              </a:lnSpc>
              <a:buNone/>
            </a:pPr>
            <a:r>
              <a:rPr lang="en-US" sz="2000" dirty="0">
                <a:solidFill>
                  <a:srgbClr val="FFFFFF"/>
                </a:solidFill>
                <a:latin typeface="MiSans" pitchFamily="34" charset="0"/>
                <a:ea typeface="MiSans" pitchFamily="34" charset="-122"/>
                <a:cs typeface="MiSans" pitchFamily="34" charset="-120"/>
              </a:rPr>
              <a:t>04</a:t>
            </a:r>
            <a:endParaRPr lang="en-US" sz="1600" dirty="0"/>
          </a:p>
        </p:txBody>
      </p:sp>
      <p:sp>
        <p:nvSpPr>
          <p:cNvPr id="30" name="Text 23"/>
          <p:cNvSpPr/>
          <p:nvPr/>
        </p:nvSpPr>
        <p:spPr>
          <a:xfrm>
            <a:off x="5631815" y="1790700"/>
            <a:ext cx="4283710" cy="276225"/>
          </a:xfrm>
          <a:prstGeom prst="rect">
            <a:avLst/>
          </a:prstGeom>
          <a:noFill/>
          <a:ln/>
        </p:spPr>
        <p:txBody>
          <a:bodyPr wrap="square" lIns="0" tIns="0" rIns="0" bIns="0" rtlCol="0" anchor="t">
            <a:spAutoFit/>
          </a:bodyPr>
          <a:lstStyle/>
          <a:p>
            <a:pPr algn="l" indent="0" marL="0">
              <a:lnSpc>
                <a:spcPct val="100000"/>
              </a:lnSpc>
              <a:buNone/>
            </a:pPr>
            <a:r>
              <a:rPr lang="en-US" sz="1800" b="1" spc="110" kern="0" dirty="0">
                <a:solidFill>
                  <a:srgbClr val="FBE199"/>
                </a:solidFill>
                <a:latin typeface="MiSans" pitchFamily="34" charset="0"/>
                <a:ea typeface="MiSans" pitchFamily="34" charset="-122"/>
                <a:cs typeface="MiSans" pitchFamily="34" charset="-120"/>
              </a:rPr>
              <a:t>Encrypted Backup</a:t>
            </a:r>
            <a:endParaRPr lang="en-US" sz="1600" dirty="0"/>
          </a:p>
        </p:txBody>
      </p:sp>
      <p:sp>
        <p:nvSpPr>
          <p:cNvPr id="31" name="Text 24"/>
          <p:cNvSpPr/>
          <p:nvPr/>
        </p:nvSpPr>
        <p:spPr>
          <a:xfrm>
            <a:off x="5527675" y="2044065"/>
            <a:ext cx="4283710" cy="1280120"/>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Encrypted backup runs weekly, ensuring GDPR-compliant retention and rapid disaster recovery. This safeguards community data and maintains trust.</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45-d2r9b99e3tpg8rchv2v0.jpg">    </p:cNvPr>
          <p:cNvPicPr>
            <a:picLocks noChangeAspect="1"/>
          </p:cNvPicPr>
          <p:nvPr/>
        </p:nvPicPr>
        <p:blipFill>
          <a:blip r:embed="rId1"/>
          <a:srcRect l="0" r="0" t="16" b="16"/>
          <a:stretch/>
        </p:blipFill>
        <p:spPr>
          <a:xfrm>
            <a:off x="2" y="3426"/>
            <a:ext cx="12191999" cy="6864626"/>
          </a:xfrm>
          <a:prstGeom prst="rect">
            <a:avLst/>
          </a:prstGeom>
        </p:spPr>
      </p:pic>
      <p:sp>
        <p:nvSpPr>
          <p:cNvPr id="3" name="Shape 0"/>
          <p:cNvSpPr/>
          <p:nvPr/>
        </p:nvSpPr>
        <p:spPr>
          <a:xfrm flipH="1">
            <a:off x="11451321" y="672670"/>
            <a:ext cx="77797" cy="72000"/>
          </a:xfrm>
          <a:prstGeom prst="ellipse">
            <a:avLst/>
          </a:prstGeom>
          <a:solidFill>
            <a:srgbClr val="FFFFFF"/>
          </a:solidFill>
          <a:ln/>
        </p:spPr>
      </p:sp>
      <p:sp>
        <p:nvSpPr>
          <p:cNvPr id="4" name="Text 1"/>
          <p:cNvSpPr/>
          <p:nvPr/>
        </p:nvSpPr>
        <p:spPr>
          <a:xfrm>
            <a:off x="11451321" y="672670"/>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5" name="Shape 2"/>
          <p:cNvSpPr/>
          <p:nvPr/>
        </p:nvSpPr>
        <p:spPr>
          <a:xfrm flipH="1">
            <a:off x="11319983" y="673749"/>
            <a:ext cx="77797" cy="72000"/>
          </a:xfrm>
          <a:prstGeom prst="ellipse">
            <a:avLst/>
          </a:prstGeom>
          <a:solidFill>
            <a:srgbClr val="FFFFFF">
              <a:alpha val="56471"/>
            </a:srgbClr>
          </a:solidFill>
          <a:ln/>
        </p:spPr>
      </p:sp>
      <p:sp>
        <p:nvSpPr>
          <p:cNvPr id="6" name="Text 3"/>
          <p:cNvSpPr/>
          <p:nvPr/>
        </p:nvSpPr>
        <p:spPr>
          <a:xfrm>
            <a:off x="11319983" y="673749"/>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Shape 4"/>
          <p:cNvSpPr/>
          <p:nvPr/>
        </p:nvSpPr>
        <p:spPr>
          <a:xfrm flipH="1">
            <a:off x="11192132" y="672670"/>
            <a:ext cx="77797" cy="72000"/>
          </a:xfrm>
          <a:prstGeom prst="ellipse">
            <a:avLst/>
          </a:prstGeom>
          <a:solidFill>
            <a:srgbClr val="FFFFFF"/>
          </a:solidFill>
          <a:ln/>
        </p:spPr>
      </p:sp>
      <p:sp>
        <p:nvSpPr>
          <p:cNvPr id="8" name="Text 5"/>
          <p:cNvSpPr/>
          <p:nvPr/>
        </p:nvSpPr>
        <p:spPr>
          <a:xfrm>
            <a:off x="11192132" y="672670"/>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Shape 6"/>
          <p:cNvSpPr/>
          <p:nvPr/>
        </p:nvSpPr>
        <p:spPr>
          <a:xfrm flipH="1">
            <a:off x="11061118" y="672670"/>
            <a:ext cx="77797" cy="72000"/>
          </a:xfrm>
          <a:prstGeom prst="ellipse">
            <a:avLst/>
          </a:prstGeom>
          <a:solidFill>
            <a:srgbClr val="FFFFFF">
              <a:alpha val="56471"/>
            </a:srgbClr>
          </a:solidFill>
          <a:ln/>
        </p:spPr>
      </p:sp>
      <p:sp>
        <p:nvSpPr>
          <p:cNvPr id="10" name="Text 7"/>
          <p:cNvSpPr/>
          <p:nvPr/>
        </p:nvSpPr>
        <p:spPr>
          <a:xfrm>
            <a:off x="11061118" y="672670"/>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Text 8"/>
          <p:cNvSpPr/>
          <p:nvPr/>
        </p:nvSpPr>
        <p:spPr>
          <a:xfrm>
            <a:off x="542290" y="593090"/>
            <a:ext cx="10206355" cy="833120"/>
          </a:xfrm>
          <a:prstGeom prst="rect">
            <a:avLst/>
          </a:prstGeom>
          <a:noFill/>
          <a:ln/>
        </p:spPr>
        <p:txBody>
          <a:bodyPr wrap="square" lIns="91440" tIns="45720" rIns="91440" bIns="45720" rtlCol="0" anchor="t"/>
          <a:lstStyle/>
          <a:p>
            <a:pPr algn="l" indent="0" marL="0">
              <a:lnSpc>
                <a:spcPct val="100000"/>
              </a:lnSpc>
              <a:buNone/>
            </a:pPr>
            <a:r>
              <a:rPr lang="en-US" sz="3600" b="1" spc="300" kern="0" dirty="0">
                <a:solidFill>
                  <a:srgbClr val="FFFFFF"/>
                </a:solidFill>
                <a:latin typeface="MiSans" pitchFamily="34" charset="0"/>
                <a:ea typeface="MiSans" pitchFamily="34" charset="-122"/>
                <a:cs typeface="MiSans" pitchFamily="34" charset="-120"/>
              </a:rPr>
              <a:t>External Service Integration</a:t>
            </a:r>
            <a:endParaRPr lang="en-US" sz="1600" dirty="0"/>
          </a:p>
        </p:txBody>
      </p:sp>
      <p:pic>
        <p:nvPicPr>
          <p:cNvPr id="12" name="Image 1" descr="https://kimi-img.moonshot.cn/pub/slides/slides_tmpl/image/25-09-02-14:58:42-d2r9b8he3tpg8rchv2qg.jpg">    </p:cNvPr>
          <p:cNvPicPr>
            <a:picLocks noChangeAspect="1"/>
          </p:cNvPicPr>
          <p:nvPr/>
        </p:nvPicPr>
        <p:blipFill>
          <a:blip r:embed="rId2">
            <a:alphaModFix amt="54000"/>
          </a:blip>
          <a:stretch>
            <a:fillRect/>
          </a:stretch>
        </p:blipFill>
        <p:spPr>
          <a:xfrm>
            <a:off x="760730" y="2317115"/>
            <a:ext cx="19050" cy="3390900"/>
          </a:xfrm>
          <a:prstGeom prst="rect">
            <a:avLst/>
          </a:prstGeom>
        </p:spPr>
      </p:pic>
      <p:sp>
        <p:nvSpPr>
          <p:cNvPr id="13" name="Text 9"/>
          <p:cNvSpPr/>
          <p:nvPr/>
        </p:nvSpPr>
        <p:spPr>
          <a:xfrm>
            <a:off x="7281545" y="4869180"/>
            <a:ext cx="4393565" cy="303411"/>
          </a:xfrm>
          <a:prstGeom prst="rect">
            <a:avLst/>
          </a:prstGeom>
          <a:noFill/>
          <a:ln/>
        </p:spPr>
        <p:txBody>
          <a:bodyPr wrap="square" lIns="0" tIns="0" rIns="0" bIns="0" rtlCol="0" anchor="t">
            <a:spAutoFit/>
          </a:bodyPr>
          <a:lstStyle/>
          <a:p>
            <a:pPr algn="r" indent="0" marL="0">
              <a:lnSpc>
                <a:spcPct val="100000"/>
              </a:lnSpc>
              <a:buNone/>
            </a:pPr>
            <a:r>
              <a:rPr lang="en-US" sz="2000" b="1" spc="110" kern="0" dirty="0">
                <a:solidFill>
                  <a:srgbClr val="FBE199"/>
                </a:solidFill>
                <a:latin typeface="MiSans" pitchFamily="34" charset="0"/>
                <a:ea typeface="MiSans" pitchFamily="34" charset="-122"/>
                <a:cs typeface="MiSans" pitchFamily="34" charset="-120"/>
              </a:rPr>
              <a:t>Secure REST Callouts</a:t>
            </a:r>
            <a:endParaRPr lang="en-US" sz="1600" dirty="0"/>
          </a:p>
        </p:txBody>
      </p:sp>
      <p:sp>
        <p:nvSpPr>
          <p:cNvPr id="14" name="Text 10"/>
          <p:cNvSpPr/>
          <p:nvPr/>
        </p:nvSpPr>
        <p:spPr>
          <a:xfrm>
            <a:off x="1321435" y="5176520"/>
            <a:ext cx="10412730" cy="817880"/>
          </a:xfrm>
          <a:prstGeom prst="rect">
            <a:avLst/>
          </a:prstGeom>
          <a:noFill/>
          <a:ln/>
        </p:spPr>
        <p:txBody>
          <a:bodyPr wrap="square" lIns="91440" tIns="45720" rIns="91440" bIns="45720" rtlCol="0" anchor="t"/>
          <a:lstStyle/>
          <a:p>
            <a:pPr algn="r" indent="0" marL="0">
              <a:lnSpc>
                <a:spcPct val="150000"/>
              </a:lnSpc>
              <a:buNone/>
            </a:pPr>
            <a:r>
              <a:rPr lang="en-US" sz="1400" dirty="0">
                <a:solidFill>
                  <a:srgbClr val="FFFFFF"/>
                </a:solidFill>
                <a:latin typeface="MiSans" pitchFamily="34" charset="0"/>
                <a:ea typeface="MiSans" pitchFamily="34" charset="-122"/>
                <a:cs typeface="MiSans" pitchFamily="34" charset="-120"/>
              </a:rPr>
              <a:t>Named Credentials secure REST callouts to payment gateways, SMS gateways, and biometric gate systems. Platform Events broadcast visitor entries to resident mobile apps, while Change Data Capture syncs bill updates to analytics warehouses for predictive insights.</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48-d2r9ba1e3tpg8rchv35g.jpg">    </p:cNvPr>
          <p:cNvPicPr>
            <a:picLocks noChangeAspect="1"/>
          </p:cNvPicPr>
          <p:nvPr/>
        </p:nvPicPr>
        <p:blipFill>
          <a:blip r:embed="rId1"/>
          <a:srcRect l="6932" r="28768" t="33896" b="8951"/>
          <a:stretch/>
        </p:blipFill>
        <p:spPr>
          <a:xfrm>
            <a:off x="0" y="3426"/>
            <a:ext cx="12191999" cy="6864626"/>
          </a:xfrm>
          <a:prstGeom prst="rect">
            <a:avLst/>
          </a:prstGeom>
        </p:spPr>
      </p:pic>
      <p:sp>
        <p:nvSpPr>
          <p:cNvPr id="3" name="Text 0"/>
          <p:cNvSpPr/>
          <p:nvPr/>
        </p:nvSpPr>
        <p:spPr>
          <a:xfrm>
            <a:off x="1784985" y="3718560"/>
            <a:ext cx="9302750" cy="502920"/>
          </a:xfrm>
          <a:prstGeom prst="rect">
            <a:avLst/>
          </a:prstGeom>
          <a:noFill/>
          <a:ln/>
        </p:spPr>
        <p:txBody>
          <a:bodyPr wrap="square" lIns="0" tIns="0" rIns="0" bIns="0" rtlCol="0" anchor="t"/>
          <a:lstStyle/>
          <a:p>
            <a:pPr algn="ctr" indent="0" marL="0">
              <a:lnSpc>
                <a:spcPct val="100000"/>
              </a:lnSpc>
              <a:buNone/>
            </a:pPr>
            <a:r>
              <a:rPr lang="en-US" sz="3200" dirty="0">
                <a:solidFill>
                  <a:srgbClr val="000000"/>
                </a:solidFill>
                <a:latin typeface="MiSans" pitchFamily="34" charset="0"/>
                <a:ea typeface="MiSans" pitchFamily="34" charset="-122"/>
                <a:cs typeface="MiSans" pitchFamily="34" charset="-120"/>
              </a:rPr>
              <a:t>Analytics &amp; Rollout</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5101273" y="1383665"/>
            <a:ext cx="2284095" cy="2335530"/>
          </a:xfrm>
          <a:prstGeom prst="rect">
            <a:avLst/>
          </a:prstGeom>
          <a:solidFill>
            <a:srgbClr val="000000">
              <a:alpha val="0"/>
            </a:srgbClr>
          </a:solidFill>
          <a:ln/>
          <a:effectLst>
            <a:outerShdw sx="100000" sy="100000" kx="0" ky="0" algn="bl" rotWithShape="0" blurRad="50800" dist="26941" dir="2700000">
              <a:srgbClr val="000000">
                <a:alpha val="40000"/>
              </a:srgbClr>
            </a:outerShdw>
          </a:effectLst>
        </p:spPr>
      </p:sp>
      <p:sp>
        <p:nvSpPr>
          <p:cNvPr id="10" name="Text 7"/>
          <p:cNvSpPr/>
          <p:nvPr/>
        </p:nvSpPr>
        <p:spPr>
          <a:xfrm>
            <a:off x="5101273" y="1383665"/>
            <a:ext cx="2284095" cy="2335530"/>
          </a:xfrm>
          <a:prstGeom prst="rect">
            <a:avLst/>
          </a:prstGeom>
          <a:noFill/>
          <a:ln/>
        </p:spPr>
        <p:txBody>
          <a:bodyPr wrap="square" lIns="0" tIns="0" rIns="0" bIns="0" rtlCol="0" anchor="t"/>
          <a:lstStyle/>
          <a:p>
            <a:pPr algn="ctr" indent="0" marL="0">
              <a:lnSpc>
                <a:spcPct val="110000"/>
              </a:lnSpc>
              <a:buNone/>
            </a:pPr>
            <a:r>
              <a:rPr lang="en-US" sz="13800" dirty="0">
                <a:solidFill>
                  <a:srgbClr val="000000"/>
                </a:solidFill>
                <a:latin typeface="MiSans" pitchFamily="34" charset="0"/>
                <a:ea typeface="MiSans" pitchFamily="34" charset="-122"/>
                <a:cs typeface="MiSans" pitchFamily="34" charset="-120"/>
              </a:rPr>
              <a:t>04</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1-d2r9bape3tpg8rchv360.jpg">    </p:cNvPr>
          <p:cNvPicPr>
            <a:picLocks noChangeAspect="1"/>
          </p:cNvPicPr>
          <p:nvPr/>
        </p:nvPicPr>
        <p:blipFill>
          <a:blip r:embed="rId1"/>
          <a:srcRect l="0" r="0" t="16" b="16"/>
          <a:stretch/>
        </p:blipFill>
        <p:spPr>
          <a:xfrm>
            <a:off x="0" y="-193"/>
            <a:ext cx="12192000" cy="6864626"/>
          </a:xfrm>
          <a:prstGeom prst="rect">
            <a:avLst/>
          </a:prstGeom>
        </p:spPr>
      </p:pic>
      <p:sp>
        <p:nvSpPr>
          <p:cNvPr id="3" name="Text 0"/>
          <p:cNvSpPr/>
          <p:nvPr/>
        </p:nvSpPr>
        <p:spPr>
          <a:xfrm>
            <a:off x="934263" y="479263"/>
            <a:ext cx="3049055" cy="606887"/>
          </a:xfrm>
          <a:prstGeom prst="rect">
            <a:avLst/>
          </a:prstGeom>
          <a:noFill/>
          <a:ln/>
        </p:spPr>
        <p:txBody>
          <a:bodyPr wrap="square" lIns="91440" tIns="45720" rIns="91440" bIns="45720" rtlCol="0" anchor="ctr"/>
          <a:lstStyle/>
          <a:p>
            <a:pPr algn="l" indent="0" marL="0">
              <a:lnSpc>
                <a:spcPct val="90000"/>
              </a:lnSpc>
              <a:buNone/>
            </a:pPr>
            <a:r>
              <a:rPr lang="en-US" sz="4400" dirty="0">
                <a:solidFill>
                  <a:srgbClr val="000000"/>
                </a:solidFill>
                <a:latin typeface="MiSans" pitchFamily="34" charset="0"/>
                <a:ea typeface="MiSans" pitchFamily="34" charset="-122"/>
                <a:cs typeface="MiSans" pitchFamily="34" charset="-120"/>
              </a:rPr>
              <a:t> </a:t>
            </a:r>
            <a:endParaRPr lang="en-US" sz="1600" dirty="0"/>
          </a:p>
        </p:txBody>
      </p:sp>
      <p:sp>
        <p:nvSpPr>
          <p:cNvPr id="4" name="Shape 1"/>
          <p:cNvSpPr/>
          <p:nvPr/>
        </p:nvSpPr>
        <p:spPr>
          <a:xfrm flipH="1">
            <a:off x="11314843" y="981848"/>
            <a:ext cx="77797" cy="72000"/>
          </a:xfrm>
          <a:prstGeom prst="ellipse">
            <a:avLst/>
          </a:prstGeom>
          <a:solidFill>
            <a:srgbClr val="FFFFFF"/>
          </a:solidFill>
          <a:ln/>
        </p:spPr>
      </p:sp>
      <p:sp>
        <p:nvSpPr>
          <p:cNvPr id="5" name="Text 2"/>
          <p:cNvSpPr/>
          <p:nvPr/>
        </p:nvSpPr>
        <p:spPr>
          <a:xfrm>
            <a:off x="11314843"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3"/>
          <p:cNvSpPr/>
          <p:nvPr/>
        </p:nvSpPr>
        <p:spPr>
          <a:xfrm flipH="1">
            <a:off x="11186668" y="981848"/>
            <a:ext cx="77797" cy="72000"/>
          </a:xfrm>
          <a:prstGeom prst="ellipse">
            <a:avLst/>
          </a:prstGeom>
          <a:solidFill>
            <a:srgbClr val="FFFFFF">
              <a:alpha val="56471"/>
            </a:srgbClr>
          </a:solidFill>
          <a:ln/>
        </p:spPr>
      </p:sp>
      <p:sp>
        <p:nvSpPr>
          <p:cNvPr id="7" name="Text 4"/>
          <p:cNvSpPr/>
          <p:nvPr/>
        </p:nvSpPr>
        <p:spPr>
          <a:xfrm>
            <a:off x="11186668"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5"/>
          <p:cNvSpPr/>
          <p:nvPr/>
        </p:nvSpPr>
        <p:spPr>
          <a:xfrm flipH="1">
            <a:off x="11055654" y="981848"/>
            <a:ext cx="77797" cy="72000"/>
          </a:xfrm>
          <a:prstGeom prst="ellipse">
            <a:avLst/>
          </a:prstGeom>
          <a:solidFill>
            <a:srgbClr val="FFFFFF"/>
          </a:solidFill>
          <a:ln/>
        </p:spPr>
      </p:sp>
      <p:sp>
        <p:nvSpPr>
          <p:cNvPr id="9" name="Text 6"/>
          <p:cNvSpPr/>
          <p:nvPr/>
        </p:nvSpPr>
        <p:spPr>
          <a:xfrm>
            <a:off x="11055654"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7"/>
          <p:cNvSpPr/>
          <p:nvPr/>
        </p:nvSpPr>
        <p:spPr>
          <a:xfrm flipH="1">
            <a:off x="10924640" y="981848"/>
            <a:ext cx="77797" cy="72000"/>
          </a:xfrm>
          <a:prstGeom prst="ellipse">
            <a:avLst/>
          </a:prstGeom>
          <a:solidFill>
            <a:srgbClr val="FFFFFF">
              <a:alpha val="56471"/>
            </a:srgbClr>
          </a:solidFill>
          <a:ln/>
        </p:spPr>
      </p:sp>
      <p:sp>
        <p:nvSpPr>
          <p:cNvPr id="11" name="Text 8"/>
          <p:cNvSpPr/>
          <p:nvPr/>
        </p:nvSpPr>
        <p:spPr>
          <a:xfrm>
            <a:off x="10924640"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Text 9"/>
          <p:cNvSpPr/>
          <p:nvPr/>
        </p:nvSpPr>
        <p:spPr>
          <a:xfrm>
            <a:off x="542290" y="882650"/>
            <a:ext cx="9847580" cy="833120"/>
          </a:xfrm>
          <a:prstGeom prst="rect">
            <a:avLst/>
          </a:prstGeom>
          <a:noFill/>
          <a:ln/>
        </p:spPr>
        <p:txBody>
          <a:bodyPr wrap="square" lIns="91440" tIns="45720" rIns="91440" bIns="45720" rtlCol="0" anchor="t"/>
          <a:lstStyle/>
          <a:p>
            <a:pPr algn="l" indent="0" marL="0">
              <a:lnSpc>
                <a:spcPct val="100000"/>
              </a:lnSpc>
              <a:buNone/>
            </a:pPr>
            <a:r>
              <a:rPr lang="en-US" sz="3600" b="1" spc="300" kern="0" dirty="0">
                <a:solidFill>
                  <a:srgbClr val="FFFFFF"/>
                </a:solidFill>
                <a:latin typeface="MiSans" pitchFamily="34" charset="0"/>
                <a:ea typeface="MiSans" pitchFamily="34" charset="-122"/>
                <a:cs typeface="MiSans" pitchFamily="34" charset="-120"/>
              </a:rPr>
              <a:t>Interactive Reports &amp; Dashboards</a:t>
            </a:r>
            <a:endParaRPr lang="en-US" sz="1600" dirty="0"/>
          </a:p>
        </p:txBody>
      </p:sp>
      <p:pic>
        <p:nvPicPr>
          <p:cNvPr id="13" name="Image 1" descr="https://kimi-img.moonshot.cn/pub/slides/slides_tmpl/image/25-09-02-14:58:51-d2r9bape3tpg8rchv370.png">    </p:cNvPr>
          <p:cNvPicPr>
            <a:picLocks noChangeAspect="1"/>
          </p:cNvPicPr>
          <p:nvPr/>
        </p:nvPicPr>
        <p:blipFill>
          <a:blip r:embed="rId2"/>
          <a:stretch>
            <a:fillRect/>
          </a:stretch>
        </p:blipFill>
        <p:spPr>
          <a:xfrm>
            <a:off x="1202690" y="2300605"/>
            <a:ext cx="999490" cy="999490"/>
          </a:xfrm>
          <a:prstGeom prst="rect">
            <a:avLst/>
          </a:prstGeom>
        </p:spPr>
      </p:pic>
      <p:pic>
        <p:nvPicPr>
          <p:cNvPr id="14" name="Image 2" descr="https://kimi-img.moonshot.cn/pub/slides/slides_tmpl/image/25-09-02-14:58:51-d2r9bape3tpg8rchv370.png">    </p:cNvPr>
          <p:cNvPicPr>
            <a:picLocks noChangeAspect="1"/>
          </p:cNvPicPr>
          <p:nvPr/>
        </p:nvPicPr>
        <p:blipFill>
          <a:blip r:embed="rId3"/>
          <a:stretch>
            <a:fillRect/>
          </a:stretch>
        </p:blipFill>
        <p:spPr>
          <a:xfrm>
            <a:off x="3195320" y="4338320"/>
            <a:ext cx="999490" cy="999490"/>
          </a:xfrm>
          <a:prstGeom prst="rect">
            <a:avLst/>
          </a:prstGeom>
        </p:spPr>
      </p:pic>
      <p:sp>
        <p:nvSpPr>
          <p:cNvPr id="15" name="Shape 10"/>
          <p:cNvSpPr/>
          <p:nvPr/>
        </p:nvSpPr>
        <p:spPr>
          <a:xfrm>
            <a:off x="691515" y="6181725"/>
            <a:ext cx="0" cy="125730"/>
          </a:xfrm>
          <a:prstGeom prst="line">
            <a:avLst/>
          </a:prstGeom>
          <a:noFill/>
          <a:ln w="12700">
            <a:solidFill>
              <a:srgbClr val="FFFFFF"/>
            </a:solidFill>
            <a:prstDash val="solid"/>
            <a:headEnd type="none"/>
            <a:tailEnd type="none"/>
          </a:ln>
        </p:spPr>
      </p:sp>
      <p:sp>
        <p:nvSpPr>
          <p:cNvPr id="16" name="Shape 11"/>
          <p:cNvSpPr/>
          <p:nvPr/>
        </p:nvSpPr>
        <p:spPr>
          <a:xfrm>
            <a:off x="779780" y="6181725"/>
            <a:ext cx="0" cy="125730"/>
          </a:xfrm>
          <a:prstGeom prst="line">
            <a:avLst/>
          </a:prstGeom>
          <a:noFill/>
          <a:ln w="12700">
            <a:solidFill>
              <a:srgbClr val="FFFFFF"/>
            </a:solidFill>
            <a:prstDash val="solid"/>
            <a:headEnd type="none"/>
            <a:tailEnd type="none"/>
          </a:ln>
        </p:spPr>
      </p:sp>
      <p:sp>
        <p:nvSpPr>
          <p:cNvPr id="17" name="Shape 12"/>
          <p:cNvSpPr/>
          <p:nvPr/>
        </p:nvSpPr>
        <p:spPr>
          <a:xfrm>
            <a:off x="867410" y="6134735"/>
            <a:ext cx="0" cy="220345"/>
          </a:xfrm>
          <a:prstGeom prst="line">
            <a:avLst/>
          </a:prstGeom>
          <a:noFill/>
          <a:ln w="12700">
            <a:solidFill>
              <a:srgbClr val="FFFFFF"/>
            </a:solidFill>
            <a:prstDash val="solid"/>
            <a:headEnd type="none"/>
            <a:tailEnd type="none"/>
          </a:ln>
        </p:spPr>
      </p:sp>
      <p:sp>
        <p:nvSpPr>
          <p:cNvPr id="18" name="Shape 13"/>
          <p:cNvSpPr/>
          <p:nvPr/>
        </p:nvSpPr>
        <p:spPr>
          <a:xfrm>
            <a:off x="955675" y="6181725"/>
            <a:ext cx="0" cy="125730"/>
          </a:xfrm>
          <a:prstGeom prst="line">
            <a:avLst/>
          </a:prstGeom>
          <a:noFill/>
          <a:ln w="12700">
            <a:solidFill>
              <a:srgbClr val="FFFFFF"/>
            </a:solidFill>
            <a:prstDash val="solid"/>
            <a:headEnd type="none"/>
            <a:tailEnd type="none"/>
          </a:ln>
        </p:spPr>
      </p:sp>
      <p:sp>
        <p:nvSpPr>
          <p:cNvPr id="19" name="Shape 14"/>
          <p:cNvSpPr/>
          <p:nvPr/>
        </p:nvSpPr>
        <p:spPr>
          <a:xfrm>
            <a:off x="1043940" y="6181725"/>
            <a:ext cx="0" cy="125730"/>
          </a:xfrm>
          <a:prstGeom prst="line">
            <a:avLst/>
          </a:prstGeom>
          <a:noFill/>
          <a:ln w="12700">
            <a:solidFill>
              <a:srgbClr val="FFFFFF"/>
            </a:solidFill>
            <a:prstDash val="solid"/>
            <a:headEnd type="none"/>
            <a:tailEnd type="none"/>
          </a:ln>
        </p:spPr>
      </p:sp>
      <p:pic>
        <p:nvPicPr>
          <p:cNvPr id="20" name="Image 3" descr="https://kimi-img.moonshot.cn/pub/slides/slides_tmpl/image/25-09-02-14:58:42-d2r9b8he3tpg8rchv2s0.png">    </p:cNvPr>
          <p:cNvPicPr>
            <a:picLocks noChangeAspect="1"/>
          </p:cNvPicPr>
          <p:nvPr/>
        </p:nvPicPr>
        <p:blipFill>
          <a:blip r:embed="rId4"/>
          <a:stretch>
            <a:fillRect/>
          </a:stretch>
        </p:blipFill>
        <p:spPr>
          <a:xfrm>
            <a:off x="11269980" y="5984240"/>
            <a:ext cx="323850" cy="323850"/>
          </a:xfrm>
          <a:prstGeom prst="rect">
            <a:avLst/>
          </a:prstGeom>
        </p:spPr>
      </p:pic>
      <p:sp>
        <p:nvSpPr>
          <p:cNvPr id="21" name="Shape 15"/>
          <p:cNvSpPr/>
          <p:nvPr/>
        </p:nvSpPr>
        <p:spPr>
          <a:xfrm>
            <a:off x="1331595" y="2454275"/>
            <a:ext cx="741680" cy="642620"/>
          </a:xfrm>
          <a:prstGeom prst="rect">
            <a:avLst/>
          </a:prstGeom>
          <a:solidFill>
            <a:srgbClr val="000000">
              <a:alpha val="0"/>
            </a:srgbClr>
          </a:solidFill>
          <a:ln/>
        </p:spPr>
      </p:sp>
      <p:sp>
        <p:nvSpPr>
          <p:cNvPr id="22" name="Text 16"/>
          <p:cNvSpPr/>
          <p:nvPr/>
        </p:nvSpPr>
        <p:spPr>
          <a:xfrm>
            <a:off x="1331595" y="2454275"/>
            <a:ext cx="741680" cy="642620"/>
          </a:xfrm>
          <a:prstGeom prst="rect">
            <a:avLst/>
          </a:prstGeom>
          <a:noFill/>
          <a:ln/>
        </p:spPr>
        <p:txBody>
          <a:bodyPr wrap="square" lIns="0" tIns="0" rIns="0" bIns="0" rtlCol="0" anchor="t"/>
          <a:lstStyle/>
          <a:p>
            <a:pPr algn="ctr" indent="0" marL="0">
              <a:lnSpc>
                <a:spcPct val="110000"/>
              </a:lnSpc>
              <a:buNone/>
            </a:pPr>
            <a:r>
              <a:rPr lang="en-US" sz="3800" dirty="0">
                <a:solidFill>
                  <a:srgbClr val="F8D089"/>
                </a:solidFill>
                <a:latin typeface="MiSans" pitchFamily="34" charset="0"/>
                <a:ea typeface="MiSans" pitchFamily="34" charset="-122"/>
                <a:cs typeface="MiSans" pitchFamily="34" charset="-120"/>
              </a:rPr>
              <a:t>01</a:t>
            </a:r>
            <a:endParaRPr lang="en-US" sz="1600" dirty="0"/>
          </a:p>
        </p:txBody>
      </p:sp>
      <p:sp>
        <p:nvSpPr>
          <p:cNvPr id="23" name="Text 17"/>
          <p:cNvSpPr/>
          <p:nvPr/>
        </p:nvSpPr>
        <p:spPr>
          <a:xfrm>
            <a:off x="2375535" y="2300605"/>
            <a:ext cx="8104505" cy="303411"/>
          </a:xfrm>
          <a:prstGeom prst="rect">
            <a:avLst/>
          </a:prstGeom>
          <a:noFill/>
          <a:ln/>
        </p:spPr>
        <p:txBody>
          <a:bodyPr wrap="square" lIns="0" tIns="0" rIns="0" bIns="0" rtlCol="0" anchor="t">
            <a:spAutoFit/>
          </a:bodyPr>
          <a:lstStyle/>
          <a:p>
            <a:pPr algn="l" indent="0" marL="0">
              <a:lnSpc>
                <a:spcPct val="100000"/>
              </a:lnSpc>
              <a:buNone/>
            </a:pPr>
            <a:r>
              <a:rPr lang="en-US" sz="2000" b="1" spc="110" kern="0" dirty="0">
                <a:solidFill>
                  <a:srgbClr val="F8D089"/>
                </a:solidFill>
                <a:latin typeface="MiSans" pitchFamily="34" charset="0"/>
                <a:ea typeface="MiSans" pitchFamily="34" charset="-122"/>
                <a:cs typeface="MiSans" pitchFamily="34" charset="-120"/>
              </a:rPr>
              <a:t>Comprehensive Reporting</a:t>
            </a:r>
            <a:endParaRPr lang="en-US" sz="1600" dirty="0"/>
          </a:p>
        </p:txBody>
      </p:sp>
      <p:sp>
        <p:nvSpPr>
          <p:cNvPr id="24" name="Text 18"/>
          <p:cNvSpPr/>
          <p:nvPr/>
        </p:nvSpPr>
        <p:spPr>
          <a:xfrm>
            <a:off x="2288540" y="2593340"/>
            <a:ext cx="7863205" cy="63996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Matrix reports compare complaint volumes across different apartment towers, providing administrators with a clear view of common issues and areas needing improvement.</a:t>
            </a:r>
            <a:endParaRPr lang="en-US" sz="1600" dirty="0"/>
          </a:p>
        </p:txBody>
      </p:sp>
      <p:sp>
        <p:nvSpPr>
          <p:cNvPr id="25" name="Shape 19"/>
          <p:cNvSpPr/>
          <p:nvPr/>
        </p:nvSpPr>
        <p:spPr>
          <a:xfrm>
            <a:off x="3324225" y="4491990"/>
            <a:ext cx="741680" cy="642620"/>
          </a:xfrm>
          <a:prstGeom prst="rect">
            <a:avLst/>
          </a:prstGeom>
          <a:solidFill>
            <a:srgbClr val="000000">
              <a:alpha val="0"/>
            </a:srgbClr>
          </a:solidFill>
          <a:ln/>
        </p:spPr>
      </p:sp>
      <p:sp>
        <p:nvSpPr>
          <p:cNvPr id="26" name="Text 20"/>
          <p:cNvSpPr/>
          <p:nvPr/>
        </p:nvSpPr>
        <p:spPr>
          <a:xfrm>
            <a:off x="3324225" y="4491990"/>
            <a:ext cx="741680" cy="642620"/>
          </a:xfrm>
          <a:prstGeom prst="rect">
            <a:avLst/>
          </a:prstGeom>
          <a:noFill/>
          <a:ln/>
        </p:spPr>
        <p:txBody>
          <a:bodyPr wrap="square" lIns="0" tIns="0" rIns="0" bIns="0" rtlCol="0" anchor="t"/>
          <a:lstStyle/>
          <a:p>
            <a:pPr algn="ctr" indent="0" marL="0">
              <a:lnSpc>
                <a:spcPct val="110000"/>
              </a:lnSpc>
              <a:buNone/>
            </a:pPr>
            <a:r>
              <a:rPr lang="en-US" sz="3800" dirty="0">
                <a:solidFill>
                  <a:srgbClr val="F8D089"/>
                </a:solidFill>
                <a:latin typeface="MiSans" pitchFamily="34" charset="0"/>
                <a:ea typeface="MiSans" pitchFamily="34" charset="-122"/>
                <a:cs typeface="MiSans" pitchFamily="34" charset="-120"/>
              </a:rPr>
              <a:t>02</a:t>
            </a:r>
            <a:endParaRPr lang="en-US" sz="1600" dirty="0"/>
          </a:p>
        </p:txBody>
      </p:sp>
      <p:sp>
        <p:nvSpPr>
          <p:cNvPr id="27" name="Text 21"/>
          <p:cNvSpPr/>
          <p:nvPr/>
        </p:nvSpPr>
        <p:spPr>
          <a:xfrm>
            <a:off x="4296410" y="4338320"/>
            <a:ext cx="7406640" cy="303411"/>
          </a:xfrm>
          <a:prstGeom prst="rect">
            <a:avLst/>
          </a:prstGeom>
          <a:noFill/>
          <a:ln/>
        </p:spPr>
        <p:txBody>
          <a:bodyPr wrap="square" lIns="0" tIns="0" rIns="0" bIns="0" rtlCol="0" anchor="t">
            <a:spAutoFit/>
          </a:bodyPr>
          <a:lstStyle/>
          <a:p>
            <a:pPr algn="l" indent="0" marL="0">
              <a:lnSpc>
                <a:spcPct val="100000"/>
              </a:lnSpc>
              <a:buNone/>
            </a:pPr>
            <a:r>
              <a:rPr lang="en-US" sz="2000" b="1" spc="110" kern="0" dirty="0">
                <a:solidFill>
                  <a:srgbClr val="F8D089"/>
                </a:solidFill>
                <a:latin typeface="MiSans" pitchFamily="34" charset="0"/>
                <a:ea typeface="MiSans" pitchFamily="34" charset="-122"/>
                <a:cs typeface="MiSans" pitchFamily="34" charset="-120"/>
              </a:rPr>
              <a:t>Dynamic Dashboards</a:t>
            </a:r>
            <a:endParaRPr lang="en-US" sz="1600" dirty="0"/>
          </a:p>
        </p:txBody>
      </p:sp>
      <p:sp>
        <p:nvSpPr>
          <p:cNvPr id="28" name="Text 22"/>
          <p:cNvSpPr/>
          <p:nvPr/>
        </p:nvSpPr>
        <p:spPr>
          <a:xfrm>
            <a:off x="4194810" y="4631690"/>
            <a:ext cx="7770495" cy="96004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Summary dashboards track key metrics like average resolution time, overdue bills, and resident satisfaction scores. Dynamic dashboards allow security managers to filter night-shift incidents and treasurers to analyze monthly collection trends.</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1-d2r9bape3tpg8rchv360.jpg">    </p:cNvPr>
          <p:cNvPicPr>
            <a:picLocks noChangeAspect="1"/>
          </p:cNvPicPr>
          <p:nvPr/>
        </p:nvPicPr>
        <p:blipFill>
          <a:blip r:embed="rId1"/>
          <a:srcRect l="0" r="0" t="16" b="16"/>
          <a:stretch/>
        </p:blipFill>
        <p:spPr>
          <a:xfrm>
            <a:off x="-3178" y="-1"/>
            <a:ext cx="12195178" cy="6866415"/>
          </a:xfrm>
          <a:prstGeom prst="rect">
            <a:avLst/>
          </a:prstGeom>
        </p:spPr>
      </p:pic>
      <p:pic>
        <p:nvPicPr>
          <p:cNvPr id="3" name="Image 1" descr="https://kimi-img.moonshot.cn/pub/slides/slides_tmpl/image/25-09-02-14:58:55-d2r9bbpe3tpg8rchv3j0.png">    </p:cNvPr>
          <p:cNvPicPr>
            <a:picLocks noChangeAspect="1"/>
          </p:cNvPicPr>
          <p:nvPr/>
        </p:nvPicPr>
        <p:blipFill>
          <a:blip r:embed="rId2"/>
          <a:stretch>
            <a:fillRect/>
          </a:stretch>
        </p:blipFill>
        <p:spPr>
          <a:xfrm>
            <a:off x="662940" y="4801235"/>
            <a:ext cx="10161905" cy="1589405"/>
          </a:xfrm>
          <a:prstGeom prst="rect">
            <a:avLst/>
          </a:prstGeom>
        </p:spPr>
      </p:pic>
      <p:pic>
        <p:nvPicPr>
          <p:cNvPr id="4" name="Image 2" descr="https://kimi-img.moonshot.cn/pub/slides/slides_tmpl/image/25-09-02-14:58:55-d2r9bbpe3tpg8rchv3j0.png">    </p:cNvPr>
          <p:cNvPicPr>
            <a:picLocks noChangeAspect="1"/>
          </p:cNvPicPr>
          <p:nvPr/>
        </p:nvPicPr>
        <p:blipFill>
          <a:blip r:embed="rId3"/>
          <a:stretch>
            <a:fillRect/>
          </a:stretch>
        </p:blipFill>
        <p:spPr>
          <a:xfrm flipH="1">
            <a:off x="1511935" y="3267075"/>
            <a:ext cx="10161905" cy="1589405"/>
          </a:xfrm>
          <a:prstGeom prst="rect">
            <a:avLst/>
          </a:prstGeom>
        </p:spPr>
      </p:pic>
      <p:pic>
        <p:nvPicPr>
          <p:cNvPr id="5" name="Image 3" descr="https://kimi-img.moonshot.cn/pub/slides/slides_tmpl/image/25-09-02-14:58:55-d2r9bbpe3tpg8rchv3j0.png">    </p:cNvPr>
          <p:cNvPicPr>
            <a:picLocks noChangeAspect="1"/>
          </p:cNvPicPr>
          <p:nvPr/>
        </p:nvPicPr>
        <p:blipFill>
          <a:blip r:embed="rId4"/>
          <a:stretch>
            <a:fillRect/>
          </a:stretch>
        </p:blipFill>
        <p:spPr>
          <a:xfrm>
            <a:off x="662940" y="1706880"/>
            <a:ext cx="10161905" cy="1589405"/>
          </a:xfrm>
          <a:prstGeom prst="rect">
            <a:avLst/>
          </a:prstGeom>
        </p:spPr>
      </p:pic>
      <p:sp>
        <p:nvSpPr>
          <p:cNvPr id="6" name="Shape 0"/>
          <p:cNvSpPr/>
          <p:nvPr/>
        </p:nvSpPr>
        <p:spPr>
          <a:xfrm flipH="1">
            <a:off x="11314843" y="981848"/>
            <a:ext cx="77797" cy="72000"/>
          </a:xfrm>
          <a:prstGeom prst="ellipse">
            <a:avLst/>
          </a:prstGeom>
          <a:solidFill>
            <a:srgbClr val="FFFFFF"/>
          </a:solidFill>
          <a:ln/>
        </p:spPr>
      </p:sp>
      <p:sp>
        <p:nvSpPr>
          <p:cNvPr id="7" name="Text 1"/>
          <p:cNvSpPr/>
          <p:nvPr/>
        </p:nvSpPr>
        <p:spPr>
          <a:xfrm>
            <a:off x="11314843"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2"/>
          <p:cNvSpPr/>
          <p:nvPr/>
        </p:nvSpPr>
        <p:spPr>
          <a:xfrm flipH="1">
            <a:off x="11186668" y="981848"/>
            <a:ext cx="77797" cy="72000"/>
          </a:xfrm>
          <a:prstGeom prst="ellipse">
            <a:avLst/>
          </a:prstGeom>
          <a:solidFill>
            <a:srgbClr val="FFFFFF">
              <a:alpha val="56471"/>
            </a:srgbClr>
          </a:solidFill>
          <a:ln/>
        </p:spPr>
      </p:sp>
      <p:sp>
        <p:nvSpPr>
          <p:cNvPr id="9" name="Text 3"/>
          <p:cNvSpPr/>
          <p:nvPr/>
        </p:nvSpPr>
        <p:spPr>
          <a:xfrm>
            <a:off x="11186668"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4"/>
          <p:cNvSpPr/>
          <p:nvPr/>
        </p:nvSpPr>
        <p:spPr>
          <a:xfrm flipH="1">
            <a:off x="11055654" y="981848"/>
            <a:ext cx="77797" cy="72000"/>
          </a:xfrm>
          <a:prstGeom prst="ellipse">
            <a:avLst/>
          </a:prstGeom>
          <a:solidFill>
            <a:srgbClr val="FFFFFF"/>
          </a:solidFill>
          <a:ln/>
        </p:spPr>
      </p:sp>
      <p:sp>
        <p:nvSpPr>
          <p:cNvPr id="11" name="Text 5"/>
          <p:cNvSpPr/>
          <p:nvPr/>
        </p:nvSpPr>
        <p:spPr>
          <a:xfrm>
            <a:off x="11055654"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6"/>
          <p:cNvSpPr/>
          <p:nvPr/>
        </p:nvSpPr>
        <p:spPr>
          <a:xfrm flipH="1">
            <a:off x="10924640" y="981848"/>
            <a:ext cx="77797" cy="72000"/>
          </a:xfrm>
          <a:prstGeom prst="ellipse">
            <a:avLst/>
          </a:prstGeom>
          <a:solidFill>
            <a:srgbClr val="FFFFFF">
              <a:alpha val="56471"/>
            </a:srgbClr>
          </a:solidFill>
          <a:ln/>
        </p:spPr>
      </p:sp>
      <p:sp>
        <p:nvSpPr>
          <p:cNvPr id="13" name="Text 7"/>
          <p:cNvSpPr/>
          <p:nvPr/>
        </p:nvSpPr>
        <p:spPr>
          <a:xfrm>
            <a:off x="10924640"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Text 8"/>
          <p:cNvSpPr/>
          <p:nvPr/>
        </p:nvSpPr>
        <p:spPr>
          <a:xfrm>
            <a:off x="542290" y="781050"/>
            <a:ext cx="10198100" cy="833120"/>
          </a:xfrm>
          <a:prstGeom prst="rect">
            <a:avLst/>
          </a:prstGeom>
          <a:noFill/>
          <a:ln/>
        </p:spPr>
        <p:txBody>
          <a:bodyPr wrap="square" lIns="91440" tIns="45720" rIns="91440" bIns="45720" rtlCol="0" anchor="t"/>
          <a:lstStyle/>
          <a:p>
            <a:pPr algn="l" indent="0" marL="0">
              <a:lnSpc>
                <a:spcPct val="100000"/>
              </a:lnSpc>
              <a:buNone/>
            </a:pPr>
            <a:r>
              <a:rPr lang="en-US" sz="3600" b="1" spc="300" kern="0" dirty="0">
                <a:solidFill>
                  <a:srgbClr val="FFFFFF"/>
                </a:solidFill>
                <a:latin typeface="MiSans" pitchFamily="34" charset="0"/>
                <a:ea typeface="MiSans" pitchFamily="34" charset="-122"/>
                <a:cs typeface="MiSans" pitchFamily="34" charset="-120"/>
              </a:rPr>
              <a:t>Deployment Strategy</a:t>
            </a:r>
            <a:endParaRPr lang="en-US" sz="1600" dirty="0"/>
          </a:p>
        </p:txBody>
      </p:sp>
      <p:pic>
        <p:nvPicPr>
          <p:cNvPr id="15" name="Image 4" descr="https://kimi-img.moonshot.cn/pub/slides/slides_tmpl/image/25-09-02-14:58:55-d2r9bbpe3tpg8rchv3k0.png">    </p:cNvPr>
          <p:cNvPicPr>
            <a:picLocks noChangeAspect="1"/>
          </p:cNvPicPr>
          <p:nvPr/>
        </p:nvPicPr>
        <p:blipFill>
          <a:blip r:embed="rId5"/>
          <a:stretch>
            <a:fillRect/>
          </a:stretch>
        </p:blipFill>
        <p:spPr>
          <a:xfrm>
            <a:off x="988695" y="1966595"/>
            <a:ext cx="1089025" cy="1089025"/>
          </a:xfrm>
          <a:prstGeom prst="rect">
            <a:avLst/>
          </a:prstGeom>
        </p:spPr>
      </p:pic>
      <p:pic>
        <p:nvPicPr>
          <p:cNvPr id="16" name="Image 5" descr="https://kimi-img.moonshot.cn/pub/slides/slides_tmpl/image/25-09-02-14:58:55-d2r9bbpe3tpg8rchv3k0.png">    </p:cNvPr>
          <p:cNvPicPr>
            <a:picLocks noChangeAspect="1"/>
          </p:cNvPicPr>
          <p:nvPr/>
        </p:nvPicPr>
        <p:blipFill>
          <a:blip r:embed="rId6"/>
          <a:stretch>
            <a:fillRect/>
          </a:stretch>
        </p:blipFill>
        <p:spPr>
          <a:xfrm>
            <a:off x="10260330" y="3519805"/>
            <a:ext cx="1089025" cy="1089025"/>
          </a:xfrm>
          <a:prstGeom prst="rect">
            <a:avLst/>
          </a:prstGeom>
        </p:spPr>
      </p:pic>
      <p:pic>
        <p:nvPicPr>
          <p:cNvPr id="17" name="Image 6" descr="https://kimi-img.moonshot.cn/pub/slides/slides_tmpl/image/25-09-02-14:58:55-d2r9bbpe3tpg8rchv3k0.png">    </p:cNvPr>
          <p:cNvPicPr>
            <a:picLocks noChangeAspect="1"/>
          </p:cNvPicPr>
          <p:nvPr/>
        </p:nvPicPr>
        <p:blipFill>
          <a:blip r:embed="rId7"/>
          <a:stretch>
            <a:fillRect/>
          </a:stretch>
        </p:blipFill>
        <p:spPr>
          <a:xfrm>
            <a:off x="988695" y="5079365"/>
            <a:ext cx="1089025" cy="1089025"/>
          </a:xfrm>
          <a:prstGeom prst="rect">
            <a:avLst/>
          </a:prstGeom>
        </p:spPr>
      </p:pic>
      <p:sp>
        <p:nvSpPr>
          <p:cNvPr id="18" name="Shape 9"/>
          <p:cNvSpPr/>
          <p:nvPr/>
        </p:nvSpPr>
        <p:spPr>
          <a:xfrm>
            <a:off x="1229678" y="2202180"/>
            <a:ext cx="607060" cy="525780"/>
          </a:xfrm>
          <a:prstGeom prst="rect">
            <a:avLst/>
          </a:prstGeom>
          <a:solidFill>
            <a:srgbClr val="000000">
              <a:alpha val="0"/>
            </a:srgbClr>
          </a:solidFill>
          <a:ln/>
        </p:spPr>
      </p:sp>
      <p:sp>
        <p:nvSpPr>
          <p:cNvPr id="19" name="Text 10"/>
          <p:cNvSpPr/>
          <p:nvPr/>
        </p:nvSpPr>
        <p:spPr>
          <a:xfrm>
            <a:off x="1229678" y="2202180"/>
            <a:ext cx="607060" cy="525780"/>
          </a:xfrm>
          <a:prstGeom prst="rect">
            <a:avLst/>
          </a:prstGeom>
          <a:noFill/>
          <a:ln/>
        </p:spPr>
        <p:txBody>
          <a:bodyPr wrap="square" lIns="0" tIns="0" rIns="0" bIns="0" rtlCol="0" anchor="t"/>
          <a:lstStyle/>
          <a:p>
            <a:pPr algn="ctr" indent="0" marL="0">
              <a:lnSpc>
                <a:spcPct val="110000"/>
              </a:lnSpc>
              <a:buNone/>
            </a:pPr>
            <a:r>
              <a:rPr lang="en-US" sz="3600" dirty="0">
                <a:solidFill>
                  <a:srgbClr val="F8D089"/>
                </a:solidFill>
                <a:latin typeface="MiSans" pitchFamily="34" charset="0"/>
                <a:ea typeface="MiSans" pitchFamily="34" charset="-122"/>
                <a:cs typeface="MiSans" pitchFamily="34" charset="-120"/>
              </a:rPr>
              <a:t>01</a:t>
            </a:r>
            <a:endParaRPr lang="en-US" sz="1600" dirty="0"/>
          </a:p>
        </p:txBody>
      </p:sp>
      <p:sp>
        <p:nvSpPr>
          <p:cNvPr id="20" name="Text 11"/>
          <p:cNvSpPr/>
          <p:nvPr/>
        </p:nvSpPr>
        <p:spPr>
          <a:xfrm>
            <a:off x="2412365" y="1929765"/>
            <a:ext cx="5843905" cy="303411"/>
          </a:xfrm>
          <a:prstGeom prst="rect">
            <a:avLst/>
          </a:prstGeom>
          <a:noFill/>
          <a:ln/>
        </p:spPr>
        <p:txBody>
          <a:bodyPr wrap="square" lIns="0" tIns="0" rIns="0" bIns="0" rtlCol="0" anchor="t">
            <a:spAutoFit/>
          </a:bodyPr>
          <a:lstStyle/>
          <a:p>
            <a:pPr algn="l" indent="0" marL="0">
              <a:lnSpc>
                <a:spcPct val="100000"/>
              </a:lnSpc>
              <a:buNone/>
            </a:pPr>
            <a:r>
              <a:rPr lang="en-US" sz="2000" b="1" spc="110" kern="0" dirty="0">
                <a:solidFill>
                  <a:srgbClr val="FBE199"/>
                </a:solidFill>
                <a:latin typeface="MiSans" pitchFamily="34" charset="0"/>
                <a:ea typeface="MiSans" pitchFamily="34" charset="-122"/>
                <a:cs typeface="MiSans" pitchFamily="34" charset="-120"/>
              </a:rPr>
              <a:t>Sandbox Testing</a:t>
            </a:r>
            <a:endParaRPr lang="en-US" sz="1600" dirty="0"/>
          </a:p>
        </p:txBody>
      </p:sp>
      <p:sp>
        <p:nvSpPr>
          <p:cNvPr id="21" name="Text 12"/>
          <p:cNvSpPr/>
          <p:nvPr/>
        </p:nvSpPr>
        <p:spPr>
          <a:xfrm>
            <a:off x="2321345" y="2288940"/>
            <a:ext cx="7796220" cy="829072"/>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Configuration moves from the Developer Edition to a Full Sandbox for User Acceptance Testing (UAT) with sample residents. This ensures that the system is thoroughly tested before going live.</a:t>
            </a:r>
            <a:endParaRPr lang="en-US" sz="1600" dirty="0"/>
          </a:p>
        </p:txBody>
      </p:sp>
      <p:sp>
        <p:nvSpPr>
          <p:cNvPr id="22" name="Shape 13"/>
          <p:cNvSpPr/>
          <p:nvPr/>
        </p:nvSpPr>
        <p:spPr>
          <a:xfrm>
            <a:off x="10501630" y="3755390"/>
            <a:ext cx="607060" cy="525780"/>
          </a:xfrm>
          <a:prstGeom prst="rect">
            <a:avLst/>
          </a:prstGeom>
          <a:solidFill>
            <a:srgbClr val="000000">
              <a:alpha val="0"/>
            </a:srgbClr>
          </a:solidFill>
          <a:ln/>
        </p:spPr>
      </p:sp>
      <p:sp>
        <p:nvSpPr>
          <p:cNvPr id="23" name="Text 14"/>
          <p:cNvSpPr/>
          <p:nvPr/>
        </p:nvSpPr>
        <p:spPr>
          <a:xfrm>
            <a:off x="10501630" y="3755390"/>
            <a:ext cx="607060" cy="525780"/>
          </a:xfrm>
          <a:prstGeom prst="rect">
            <a:avLst/>
          </a:prstGeom>
          <a:noFill/>
          <a:ln/>
        </p:spPr>
        <p:txBody>
          <a:bodyPr wrap="square" lIns="0" tIns="0" rIns="0" bIns="0" rtlCol="0" anchor="t"/>
          <a:lstStyle/>
          <a:p>
            <a:pPr algn="ctr" indent="0" marL="0">
              <a:lnSpc>
                <a:spcPct val="110000"/>
              </a:lnSpc>
              <a:buNone/>
            </a:pPr>
            <a:r>
              <a:rPr lang="en-US" sz="3600" dirty="0">
                <a:solidFill>
                  <a:srgbClr val="F8D089"/>
                </a:solidFill>
                <a:latin typeface="MiSans" pitchFamily="34" charset="0"/>
                <a:ea typeface="MiSans" pitchFamily="34" charset="-122"/>
                <a:cs typeface="MiSans" pitchFamily="34" charset="-120"/>
              </a:rPr>
              <a:t>02</a:t>
            </a:r>
            <a:endParaRPr lang="en-US" sz="1600" dirty="0"/>
          </a:p>
        </p:txBody>
      </p:sp>
      <p:sp>
        <p:nvSpPr>
          <p:cNvPr id="24" name="Text 15"/>
          <p:cNvSpPr/>
          <p:nvPr/>
        </p:nvSpPr>
        <p:spPr>
          <a:xfrm>
            <a:off x="3332480" y="3491865"/>
            <a:ext cx="6989445" cy="303411"/>
          </a:xfrm>
          <a:prstGeom prst="rect">
            <a:avLst/>
          </a:prstGeom>
          <a:noFill/>
          <a:ln/>
        </p:spPr>
        <p:txBody>
          <a:bodyPr wrap="square" lIns="0" tIns="0" rIns="0" bIns="0" rtlCol="0" anchor="t">
            <a:spAutoFit/>
          </a:bodyPr>
          <a:lstStyle/>
          <a:p>
            <a:pPr algn="r" indent="0" marL="0">
              <a:lnSpc>
                <a:spcPct val="100000"/>
              </a:lnSpc>
              <a:buNone/>
            </a:pPr>
            <a:r>
              <a:rPr lang="en-US" sz="2000" b="1" spc="110" kern="0" dirty="0">
                <a:solidFill>
                  <a:srgbClr val="FBE199"/>
                </a:solidFill>
                <a:latin typeface="MiSans" pitchFamily="34" charset="0"/>
                <a:ea typeface="MiSans" pitchFamily="34" charset="-122"/>
                <a:cs typeface="MiSans" pitchFamily="34" charset="-120"/>
              </a:rPr>
              <a:t>Metadata and Code Deployment</a:t>
            </a:r>
            <a:endParaRPr lang="en-US" sz="1600" dirty="0"/>
          </a:p>
        </p:txBody>
      </p:sp>
      <p:sp>
        <p:nvSpPr>
          <p:cNvPr id="25" name="Text 16"/>
          <p:cNvSpPr/>
          <p:nvPr/>
        </p:nvSpPr>
        <p:spPr>
          <a:xfrm>
            <a:off x="2147779" y="3759376"/>
            <a:ext cx="7796220" cy="829072"/>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Change sets migrate metadata, while ANT scripts deploy Lightning Web Components and Apex code. This ensures a smooth transition and maintains system integrity during deployment.</a:t>
            </a:r>
            <a:endParaRPr lang="en-US" sz="1600" dirty="0"/>
          </a:p>
        </p:txBody>
      </p:sp>
      <p:sp>
        <p:nvSpPr>
          <p:cNvPr id="26" name="Shape 17"/>
          <p:cNvSpPr/>
          <p:nvPr/>
        </p:nvSpPr>
        <p:spPr>
          <a:xfrm>
            <a:off x="1229678" y="5314950"/>
            <a:ext cx="607060" cy="525780"/>
          </a:xfrm>
          <a:prstGeom prst="rect">
            <a:avLst/>
          </a:prstGeom>
          <a:solidFill>
            <a:srgbClr val="000000">
              <a:alpha val="0"/>
            </a:srgbClr>
          </a:solidFill>
          <a:ln/>
        </p:spPr>
      </p:sp>
      <p:sp>
        <p:nvSpPr>
          <p:cNvPr id="27" name="Text 18"/>
          <p:cNvSpPr/>
          <p:nvPr/>
        </p:nvSpPr>
        <p:spPr>
          <a:xfrm>
            <a:off x="1229678" y="5314950"/>
            <a:ext cx="607060" cy="525780"/>
          </a:xfrm>
          <a:prstGeom prst="rect">
            <a:avLst/>
          </a:prstGeom>
          <a:noFill/>
          <a:ln/>
        </p:spPr>
        <p:txBody>
          <a:bodyPr wrap="square" lIns="0" tIns="0" rIns="0" bIns="0" rtlCol="0" anchor="t"/>
          <a:lstStyle/>
          <a:p>
            <a:pPr algn="ctr" indent="0" marL="0">
              <a:lnSpc>
                <a:spcPct val="110000"/>
              </a:lnSpc>
              <a:buNone/>
            </a:pPr>
            <a:r>
              <a:rPr lang="en-US" sz="3600" dirty="0">
                <a:solidFill>
                  <a:srgbClr val="F8D089"/>
                </a:solidFill>
                <a:latin typeface="MiSans" pitchFamily="34" charset="0"/>
                <a:ea typeface="MiSans" pitchFamily="34" charset="-122"/>
                <a:cs typeface="MiSans" pitchFamily="34" charset="-120"/>
              </a:rPr>
              <a:t>03</a:t>
            </a:r>
            <a:endParaRPr lang="en-US" sz="1600" dirty="0"/>
          </a:p>
        </p:txBody>
      </p:sp>
      <p:sp>
        <p:nvSpPr>
          <p:cNvPr id="28" name="Text 19"/>
          <p:cNvSpPr/>
          <p:nvPr/>
        </p:nvSpPr>
        <p:spPr>
          <a:xfrm>
            <a:off x="2412365" y="5006975"/>
            <a:ext cx="5843905" cy="303411"/>
          </a:xfrm>
          <a:prstGeom prst="rect">
            <a:avLst/>
          </a:prstGeom>
          <a:noFill/>
          <a:ln/>
        </p:spPr>
        <p:txBody>
          <a:bodyPr wrap="square" lIns="0" tIns="0" rIns="0" bIns="0" rtlCol="0" anchor="t">
            <a:spAutoFit/>
          </a:bodyPr>
          <a:lstStyle/>
          <a:p>
            <a:pPr algn="l" indent="0" marL="0">
              <a:lnSpc>
                <a:spcPct val="100000"/>
              </a:lnSpc>
              <a:buNone/>
            </a:pPr>
            <a:r>
              <a:rPr lang="en-US" sz="2000" b="1" spc="110" kern="0" dirty="0">
                <a:solidFill>
                  <a:srgbClr val="FBE199"/>
                </a:solidFill>
                <a:latin typeface="MiSans" pitchFamily="34" charset="0"/>
                <a:ea typeface="MiSans" pitchFamily="34" charset="-122"/>
                <a:cs typeface="MiSans" pitchFamily="34" charset="-120"/>
              </a:rPr>
              <a:t>Post-Go-Live Support</a:t>
            </a:r>
            <a:endParaRPr lang="en-US" sz="1600" dirty="0"/>
          </a:p>
        </p:txBody>
      </p:sp>
      <p:sp>
        <p:nvSpPr>
          <p:cNvPr id="29" name="Text 20"/>
          <p:cNvSpPr/>
          <p:nvPr/>
        </p:nvSpPr>
        <p:spPr>
          <a:xfrm>
            <a:off x="2321345" y="5297316"/>
            <a:ext cx="7796220" cy="96004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Post-go-live, managed packages ensure version control. A hyper-care team monitors adoption metrics and refines training videos to support continuous improvement and user engagement.</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48-d2r9ba1e3tpg8rchv35g.jpg">    </p:cNvPr>
          <p:cNvPicPr>
            <a:picLocks noChangeAspect="1"/>
          </p:cNvPicPr>
          <p:nvPr/>
        </p:nvPicPr>
        <p:blipFill>
          <a:blip r:embed="rId1"/>
          <a:srcRect l="6932" r="28768" t="33896" b="8951"/>
          <a:stretch/>
        </p:blipFill>
        <p:spPr>
          <a:xfrm>
            <a:off x="0" y="3426"/>
            <a:ext cx="12191999" cy="6864626"/>
          </a:xfrm>
          <a:prstGeom prst="rect">
            <a:avLst/>
          </a:prstGeom>
        </p:spPr>
      </p:pic>
      <p:sp>
        <p:nvSpPr>
          <p:cNvPr id="3" name="Text 0"/>
          <p:cNvSpPr/>
          <p:nvPr/>
        </p:nvSpPr>
        <p:spPr>
          <a:xfrm>
            <a:off x="1784985" y="3718560"/>
            <a:ext cx="9302750" cy="502920"/>
          </a:xfrm>
          <a:prstGeom prst="rect">
            <a:avLst/>
          </a:prstGeom>
          <a:noFill/>
          <a:ln/>
        </p:spPr>
        <p:txBody>
          <a:bodyPr wrap="square" lIns="0" tIns="0" rIns="0" bIns="0" rtlCol="0" anchor="t"/>
          <a:lstStyle/>
          <a:p>
            <a:pPr algn="ctr" indent="0" marL="0">
              <a:lnSpc>
                <a:spcPct val="100000"/>
              </a:lnSpc>
              <a:buNone/>
            </a:pPr>
            <a:r>
              <a:rPr lang="en-US" sz="3200" dirty="0">
                <a:solidFill>
                  <a:srgbClr val="000000"/>
                </a:solidFill>
                <a:latin typeface="MiSans" pitchFamily="34" charset="0"/>
                <a:ea typeface="MiSans" pitchFamily="34" charset="-122"/>
                <a:cs typeface="MiSans" pitchFamily="34" charset="-120"/>
              </a:rPr>
              <a:t>Impact &amp; Next Steps</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5101273" y="1383665"/>
            <a:ext cx="2284095" cy="2335530"/>
          </a:xfrm>
          <a:prstGeom prst="rect">
            <a:avLst/>
          </a:prstGeom>
          <a:solidFill>
            <a:srgbClr val="000000">
              <a:alpha val="0"/>
            </a:srgbClr>
          </a:solidFill>
          <a:ln/>
          <a:effectLst>
            <a:outerShdw sx="100000" sy="100000" kx="0" ky="0" algn="bl" rotWithShape="0" blurRad="50800" dist="26941" dir="2700000">
              <a:srgbClr val="000000">
                <a:alpha val="40000"/>
              </a:srgbClr>
            </a:outerShdw>
          </a:effectLst>
        </p:spPr>
      </p:sp>
      <p:sp>
        <p:nvSpPr>
          <p:cNvPr id="10" name="Text 7"/>
          <p:cNvSpPr/>
          <p:nvPr/>
        </p:nvSpPr>
        <p:spPr>
          <a:xfrm>
            <a:off x="5101273" y="1383665"/>
            <a:ext cx="2284095" cy="2335530"/>
          </a:xfrm>
          <a:prstGeom prst="rect">
            <a:avLst/>
          </a:prstGeom>
          <a:noFill/>
          <a:ln/>
        </p:spPr>
        <p:txBody>
          <a:bodyPr wrap="square" lIns="0" tIns="0" rIns="0" bIns="0" rtlCol="0" anchor="t"/>
          <a:lstStyle/>
          <a:p>
            <a:pPr algn="ctr" indent="0" marL="0">
              <a:lnSpc>
                <a:spcPct val="110000"/>
              </a:lnSpc>
              <a:buNone/>
            </a:pPr>
            <a:r>
              <a:rPr lang="en-US" sz="13800" dirty="0">
                <a:solidFill>
                  <a:srgbClr val="000000"/>
                </a:solidFill>
                <a:latin typeface="MiSans" pitchFamily="34" charset="0"/>
                <a:ea typeface="MiSans" pitchFamily="34" charset="-122"/>
                <a:cs typeface="MiSans" pitchFamily="34" charset="-120"/>
              </a:rPr>
              <a:t>05</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1-d2r9bape3tpg8rchv360.jpg">    </p:cNvPr>
          <p:cNvPicPr>
            <a:picLocks noChangeAspect="1"/>
          </p:cNvPicPr>
          <p:nvPr/>
        </p:nvPicPr>
        <p:blipFill>
          <a:blip r:embed="rId1"/>
          <a:srcRect l="0" r="0" t="16" b="16"/>
          <a:stretch/>
        </p:blipFill>
        <p:spPr>
          <a:xfrm>
            <a:off x="-3178" y="-1"/>
            <a:ext cx="12195178" cy="6866415"/>
          </a:xfrm>
          <a:prstGeom prst="rect">
            <a:avLst/>
          </a:prstGeom>
        </p:spPr>
      </p:pic>
      <p:sp>
        <p:nvSpPr>
          <p:cNvPr id="3" name="Shape 0"/>
          <p:cNvSpPr/>
          <p:nvPr/>
        </p:nvSpPr>
        <p:spPr>
          <a:xfrm flipH="1">
            <a:off x="11289443" y="969148"/>
            <a:ext cx="77797" cy="72000"/>
          </a:xfrm>
          <a:prstGeom prst="ellipse">
            <a:avLst/>
          </a:prstGeom>
          <a:solidFill>
            <a:srgbClr val="FFFFFF"/>
          </a:solidFill>
          <a:ln/>
        </p:spPr>
      </p:sp>
      <p:sp>
        <p:nvSpPr>
          <p:cNvPr id="4" name="Text 1"/>
          <p:cNvSpPr/>
          <p:nvPr/>
        </p:nvSpPr>
        <p:spPr>
          <a:xfrm>
            <a:off x="11289443" y="9691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5" name="Shape 2"/>
          <p:cNvSpPr/>
          <p:nvPr/>
        </p:nvSpPr>
        <p:spPr>
          <a:xfrm flipH="1">
            <a:off x="11161268" y="969148"/>
            <a:ext cx="77797" cy="72000"/>
          </a:xfrm>
          <a:prstGeom prst="ellipse">
            <a:avLst/>
          </a:prstGeom>
          <a:solidFill>
            <a:srgbClr val="FFFFFF">
              <a:alpha val="56471"/>
            </a:srgbClr>
          </a:solidFill>
          <a:ln/>
        </p:spPr>
      </p:sp>
      <p:sp>
        <p:nvSpPr>
          <p:cNvPr id="6" name="Text 3"/>
          <p:cNvSpPr/>
          <p:nvPr/>
        </p:nvSpPr>
        <p:spPr>
          <a:xfrm>
            <a:off x="11161268" y="9691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Shape 4"/>
          <p:cNvSpPr/>
          <p:nvPr/>
        </p:nvSpPr>
        <p:spPr>
          <a:xfrm flipH="1">
            <a:off x="11030254" y="969148"/>
            <a:ext cx="77797" cy="72000"/>
          </a:xfrm>
          <a:prstGeom prst="ellipse">
            <a:avLst/>
          </a:prstGeom>
          <a:solidFill>
            <a:srgbClr val="FFFFFF"/>
          </a:solidFill>
          <a:ln/>
        </p:spPr>
      </p:sp>
      <p:sp>
        <p:nvSpPr>
          <p:cNvPr id="8" name="Text 5"/>
          <p:cNvSpPr/>
          <p:nvPr/>
        </p:nvSpPr>
        <p:spPr>
          <a:xfrm>
            <a:off x="11030254" y="9691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Shape 6"/>
          <p:cNvSpPr/>
          <p:nvPr/>
        </p:nvSpPr>
        <p:spPr>
          <a:xfrm flipH="1">
            <a:off x="10899240" y="969148"/>
            <a:ext cx="77797" cy="72000"/>
          </a:xfrm>
          <a:prstGeom prst="ellipse">
            <a:avLst/>
          </a:prstGeom>
          <a:solidFill>
            <a:srgbClr val="FFFFFF">
              <a:alpha val="56471"/>
            </a:srgbClr>
          </a:solidFill>
          <a:ln/>
        </p:spPr>
      </p:sp>
      <p:sp>
        <p:nvSpPr>
          <p:cNvPr id="10" name="Text 7"/>
          <p:cNvSpPr/>
          <p:nvPr/>
        </p:nvSpPr>
        <p:spPr>
          <a:xfrm>
            <a:off x="10899240" y="9691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11" name="Image 1" descr="https://kimi-img.moonshot.cn/pub/slides/slides_tmpl/image/25-09-02-14:58:58-d2r9bche3tpg8rchv3q0.png">    </p:cNvPr>
          <p:cNvPicPr>
            <a:picLocks noChangeAspect="1"/>
          </p:cNvPicPr>
          <p:nvPr/>
        </p:nvPicPr>
        <p:blipFill>
          <a:blip r:embed="rId2"/>
          <a:srcRect l="0" r="0" t="161" b="161"/>
          <a:stretch/>
        </p:blipFill>
        <p:spPr>
          <a:xfrm>
            <a:off x="4834186" y="2637493"/>
            <a:ext cx="2768600" cy="2590800"/>
          </a:xfrm>
          <a:prstGeom prst="rect">
            <a:avLst/>
          </a:prstGeom>
        </p:spPr>
      </p:pic>
      <p:sp>
        <p:nvSpPr>
          <p:cNvPr id="12" name="Text 8"/>
          <p:cNvSpPr/>
          <p:nvPr/>
        </p:nvSpPr>
        <p:spPr>
          <a:xfrm>
            <a:off x="516890" y="723265"/>
            <a:ext cx="9779000" cy="833120"/>
          </a:xfrm>
          <a:prstGeom prst="rect">
            <a:avLst/>
          </a:prstGeom>
          <a:noFill/>
          <a:ln/>
        </p:spPr>
        <p:txBody>
          <a:bodyPr wrap="square" lIns="91440" tIns="45720" rIns="91440" bIns="45720" rtlCol="0" anchor="t"/>
          <a:lstStyle/>
          <a:p>
            <a:pPr algn="l" indent="0" marL="0">
              <a:lnSpc>
                <a:spcPct val="100000"/>
              </a:lnSpc>
              <a:buNone/>
            </a:pPr>
            <a:r>
              <a:rPr lang="en-US" sz="3600" b="1" spc="300" kern="0" dirty="0">
                <a:solidFill>
                  <a:srgbClr val="FFFFFF"/>
                </a:solidFill>
                <a:latin typeface="MiSans" pitchFamily="34" charset="0"/>
                <a:ea typeface="MiSans" pitchFamily="34" charset="-122"/>
                <a:cs typeface="MiSans" pitchFamily="34" charset="-120"/>
              </a:rPr>
              <a:t>Measured Community Impact</a:t>
            </a:r>
            <a:endParaRPr lang="en-US" sz="1600" dirty="0"/>
          </a:p>
        </p:txBody>
      </p:sp>
      <p:sp>
        <p:nvSpPr>
          <p:cNvPr id="13" name="Shape 9"/>
          <p:cNvSpPr/>
          <p:nvPr/>
        </p:nvSpPr>
        <p:spPr>
          <a:xfrm>
            <a:off x="5071140" y="3006213"/>
            <a:ext cx="665094" cy="295787"/>
          </a:xfrm>
          <a:prstGeom prst="rect">
            <a:avLst/>
          </a:prstGeom>
          <a:solidFill>
            <a:srgbClr val="000000">
              <a:alpha val="0"/>
            </a:srgbClr>
          </a:solidFill>
          <a:ln/>
        </p:spPr>
      </p:sp>
      <p:sp>
        <p:nvSpPr>
          <p:cNvPr id="14" name="Text 10"/>
          <p:cNvSpPr/>
          <p:nvPr/>
        </p:nvSpPr>
        <p:spPr>
          <a:xfrm>
            <a:off x="5071140" y="3006213"/>
            <a:ext cx="665094" cy="295787"/>
          </a:xfrm>
          <a:prstGeom prst="rect">
            <a:avLst/>
          </a:prstGeom>
          <a:noFill/>
          <a:ln/>
        </p:spPr>
        <p:txBody>
          <a:bodyPr wrap="square" lIns="0" tIns="0" rIns="0" bIns="0" rtlCol="0" anchor="t"/>
          <a:lstStyle/>
          <a:p>
            <a:pPr algn="ctr" indent="0" marL="0">
              <a:lnSpc>
                <a:spcPct val="110000"/>
              </a:lnSpc>
              <a:buNone/>
            </a:pPr>
            <a:r>
              <a:rPr lang="en-US" sz="1800" dirty="0">
                <a:solidFill>
                  <a:srgbClr val="FFFFFF"/>
                </a:solidFill>
                <a:latin typeface="MiSans" pitchFamily="34" charset="0"/>
                <a:ea typeface="MiSans" pitchFamily="34" charset="-122"/>
                <a:cs typeface="MiSans" pitchFamily="34" charset="-120"/>
              </a:rPr>
              <a:t>01</a:t>
            </a:r>
            <a:endParaRPr lang="en-US" sz="1600" dirty="0"/>
          </a:p>
        </p:txBody>
      </p:sp>
      <p:sp>
        <p:nvSpPr>
          <p:cNvPr id="15" name="Text 11"/>
          <p:cNvSpPr/>
          <p:nvPr/>
        </p:nvSpPr>
        <p:spPr>
          <a:xfrm>
            <a:off x="623570" y="1816735"/>
            <a:ext cx="4305300" cy="276225"/>
          </a:xfrm>
          <a:prstGeom prst="rect">
            <a:avLst/>
          </a:prstGeom>
          <a:noFill/>
          <a:ln/>
        </p:spPr>
        <p:txBody>
          <a:bodyPr wrap="square" lIns="0" tIns="0" rIns="0" bIns="0" rtlCol="0" anchor="t">
            <a:spAutoFit/>
          </a:bodyPr>
          <a:lstStyle/>
          <a:p>
            <a:pPr algn="l" indent="0" marL="0">
              <a:lnSpc>
                <a:spcPct val="100000"/>
              </a:lnSpc>
              <a:buNone/>
            </a:pPr>
            <a:r>
              <a:rPr lang="en-US" sz="1800" b="1" spc="110" kern="0" dirty="0">
                <a:solidFill>
                  <a:srgbClr val="FBE199"/>
                </a:solidFill>
                <a:latin typeface="MiSans" pitchFamily="34" charset="0"/>
                <a:ea typeface="MiSans" pitchFamily="34" charset="-122"/>
                <a:cs typeface="MiSans" pitchFamily="34" charset="-120"/>
              </a:rPr>
              <a:t>Improved Response Times</a:t>
            </a:r>
            <a:endParaRPr lang="en-US" sz="1600" dirty="0"/>
          </a:p>
        </p:txBody>
      </p:sp>
      <p:sp>
        <p:nvSpPr>
          <p:cNvPr id="16" name="Text 12"/>
          <p:cNvSpPr/>
          <p:nvPr/>
        </p:nvSpPr>
        <p:spPr>
          <a:xfrm>
            <a:off x="419100" y="2093595"/>
            <a:ext cx="4652645" cy="96004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The pilot across 300 apartments cut complaint response times from 48 hours to 12 hours, significantly enhancing resident satisfaction and service efficiency.</a:t>
            </a:r>
            <a:endParaRPr lang="en-US" sz="1600" dirty="0"/>
          </a:p>
        </p:txBody>
      </p:sp>
      <p:sp>
        <p:nvSpPr>
          <p:cNvPr id="17" name="Shape 13"/>
          <p:cNvSpPr/>
          <p:nvPr/>
        </p:nvSpPr>
        <p:spPr>
          <a:xfrm>
            <a:off x="6674087" y="2993513"/>
            <a:ext cx="665094" cy="295787"/>
          </a:xfrm>
          <a:prstGeom prst="rect">
            <a:avLst/>
          </a:prstGeom>
          <a:solidFill>
            <a:srgbClr val="000000">
              <a:alpha val="0"/>
            </a:srgbClr>
          </a:solidFill>
          <a:ln/>
        </p:spPr>
      </p:sp>
      <p:sp>
        <p:nvSpPr>
          <p:cNvPr id="18" name="Text 14"/>
          <p:cNvSpPr/>
          <p:nvPr/>
        </p:nvSpPr>
        <p:spPr>
          <a:xfrm>
            <a:off x="6674087" y="2993513"/>
            <a:ext cx="665094" cy="295787"/>
          </a:xfrm>
          <a:prstGeom prst="rect">
            <a:avLst/>
          </a:prstGeom>
          <a:noFill/>
          <a:ln/>
        </p:spPr>
        <p:txBody>
          <a:bodyPr wrap="square" lIns="0" tIns="0" rIns="0" bIns="0" rtlCol="0" anchor="t"/>
          <a:lstStyle/>
          <a:p>
            <a:pPr algn="ctr" indent="0" marL="0">
              <a:lnSpc>
                <a:spcPct val="110000"/>
              </a:lnSpc>
              <a:buNone/>
            </a:pPr>
            <a:r>
              <a:rPr lang="en-US" sz="1800" dirty="0">
                <a:solidFill>
                  <a:srgbClr val="FFFFFF"/>
                </a:solidFill>
                <a:latin typeface="MiSans" pitchFamily="34" charset="0"/>
                <a:ea typeface="MiSans" pitchFamily="34" charset="-122"/>
                <a:cs typeface="MiSans" pitchFamily="34" charset="-120"/>
              </a:rPr>
              <a:t>02</a:t>
            </a:r>
            <a:endParaRPr lang="en-US" sz="1600" dirty="0"/>
          </a:p>
        </p:txBody>
      </p:sp>
      <p:sp>
        <p:nvSpPr>
          <p:cNvPr id="19" name="Text 15"/>
          <p:cNvSpPr/>
          <p:nvPr/>
        </p:nvSpPr>
        <p:spPr>
          <a:xfrm>
            <a:off x="7589520" y="1816735"/>
            <a:ext cx="4305300" cy="276225"/>
          </a:xfrm>
          <a:prstGeom prst="rect">
            <a:avLst/>
          </a:prstGeom>
          <a:noFill/>
          <a:ln/>
        </p:spPr>
        <p:txBody>
          <a:bodyPr wrap="square" lIns="0" tIns="0" rIns="0" bIns="0" rtlCol="0" anchor="t">
            <a:spAutoFit/>
          </a:bodyPr>
          <a:lstStyle/>
          <a:p>
            <a:pPr algn="l" indent="0" marL="0">
              <a:lnSpc>
                <a:spcPct val="100000"/>
              </a:lnSpc>
              <a:buNone/>
            </a:pPr>
            <a:r>
              <a:rPr lang="en-US" sz="1800" b="1" spc="110" kern="0" dirty="0">
                <a:solidFill>
                  <a:srgbClr val="FBE199"/>
                </a:solidFill>
                <a:latin typeface="MiSans" pitchFamily="34" charset="0"/>
                <a:ea typeface="MiSans" pitchFamily="34" charset="-122"/>
                <a:cs typeface="MiSans" pitchFamily="34" charset="-120"/>
              </a:rPr>
              <a:t>Increased On-Time Payments</a:t>
            </a:r>
            <a:endParaRPr lang="en-US" sz="1600" dirty="0"/>
          </a:p>
        </p:txBody>
      </p:sp>
      <p:sp>
        <p:nvSpPr>
          <p:cNvPr id="20" name="Text 16"/>
          <p:cNvSpPr/>
          <p:nvPr/>
        </p:nvSpPr>
        <p:spPr>
          <a:xfrm>
            <a:off x="7410450" y="2093595"/>
            <a:ext cx="4652645" cy="96004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On-time bill payments increased by 25%, reducing financial strain on community administrators and improving overall financial health.</a:t>
            </a:r>
            <a:endParaRPr lang="en-US" sz="1600" dirty="0"/>
          </a:p>
        </p:txBody>
      </p:sp>
      <p:sp>
        <p:nvSpPr>
          <p:cNvPr id="21" name="Shape 17"/>
          <p:cNvSpPr/>
          <p:nvPr/>
        </p:nvSpPr>
        <p:spPr>
          <a:xfrm>
            <a:off x="6667737" y="4448411"/>
            <a:ext cx="665094" cy="295787"/>
          </a:xfrm>
          <a:prstGeom prst="rect">
            <a:avLst/>
          </a:prstGeom>
          <a:solidFill>
            <a:srgbClr val="000000">
              <a:alpha val="0"/>
            </a:srgbClr>
          </a:solidFill>
          <a:ln/>
        </p:spPr>
      </p:sp>
      <p:sp>
        <p:nvSpPr>
          <p:cNvPr id="22" name="Text 18"/>
          <p:cNvSpPr/>
          <p:nvPr/>
        </p:nvSpPr>
        <p:spPr>
          <a:xfrm>
            <a:off x="6667737" y="4448411"/>
            <a:ext cx="665094" cy="295787"/>
          </a:xfrm>
          <a:prstGeom prst="rect">
            <a:avLst/>
          </a:prstGeom>
          <a:noFill/>
          <a:ln/>
        </p:spPr>
        <p:txBody>
          <a:bodyPr wrap="square" lIns="0" tIns="0" rIns="0" bIns="0" rtlCol="0" anchor="t"/>
          <a:lstStyle/>
          <a:p>
            <a:pPr algn="ctr" indent="0" marL="0">
              <a:lnSpc>
                <a:spcPct val="110000"/>
              </a:lnSpc>
              <a:buNone/>
            </a:pPr>
            <a:r>
              <a:rPr lang="en-US" sz="1800" dirty="0">
                <a:solidFill>
                  <a:srgbClr val="FFFFFF"/>
                </a:solidFill>
                <a:latin typeface="MiSans" pitchFamily="34" charset="0"/>
                <a:ea typeface="MiSans" pitchFamily="34" charset="-122"/>
                <a:cs typeface="MiSans" pitchFamily="34" charset="-120"/>
              </a:rPr>
              <a:t>03</a:t>
            </a:r>
            <a:endParaRPr lang="en-US" sz="1600" dirty="0"/>
          </a:p>
        </p:txBody>
      </p:sp>
      <p:sp>
        <p:nvSpPr>
          <p:cNvPr id="23" name="Text 19"/>
          <p:cNvSpPr/>
          <p:nvPr/>
        </p:nvSpPr>
        <p:spPr>
          <a:xfrm>
            <a:off x="7589520" y="4237355"/>
            <a:ext cx="4305300" cy="276225"/>
          </a:xfrm>
          <a:prstGeom prst="rect">
            <a:avLst/>
          </a:prstGeom>
          <a:noFill/>
          <a:ln/>
        </p:spPr>
        <p:txBody>
          <a:bodyPr wrap="square" lIns="0" tIns="0" rIns="0" bIns="0" rtlCol="0" anchor="t">
            <a:spAutoFit/>
          </a:bodyPr>
          <a:lstStyle/>
          <a:p>
            <a:pPr algn="l" indent="0" marL="0">
              <a:lnSpc>
                <a:spcPct val="100000"/>
              </a:lnSpc>
              <a:buNone/>
            </a:pPr>
            <a:r>
              <a:rPr lang="en-US" sz="1800" b="1" spc="110" kern="0" dirty="0">
                <a:solidFill>
                  <a:srgbClr val="FBE199"/>
                </a:solidFill>
                <a:latin typeface="MiSans" pitchFamily="34" charset="0"/>
                <a:ea typeface="MiSans" pitchFamily="34" charset="-122"/>
                <a:cs typeface="MiSans" pitchFamily="34" charset="-120"/>
              </a:rPr>
              <a:t>Reduced Admin Calls</a:t>
            </a:r>
            <a:endParaRPr lang="en-US" sz="1600" dirty="0"/>
          </a:p>
        </p:txBody>
      </p:sp>
      <p:sp>
        <p:nvSpPr>
          <p:cNvPr id="24" name="Text 20"/>
          <p:cNvSpPr/>
          <p:nvPr/>
        </p:nvSpPr>
        <p:spPr>
          <a:xfrm>
            <a:off x="7410450" y="4514215"/>
            <a:ext cx="4652645" cy="96004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Administrative calls were reduced by 60%, freeing up time for more critical tasks and improving overall operational efficiency.</a:t>
            </a:r>
            <a:endParaRPr lang="en-US" sz="1600" dirty="0"/>
          </a:p>
        </p:txBody>
      </p:sp>
      <p:sp>
        <p:nvSpPr>
          <p:cNvPr id="25" name="Shape 21"/>
          <p:cNvSpPr/>
          <p:nvPr/>
        </p:nvSpPr>
        <p:spPr>
          <a:xfrm>
            <a:off x="5078467" y="4448411"/>
            <a:ext cx="665094" cy="295787"/>
          </a:xfrm>
          <a:prstGeom prst="rect">
            <a:avLst/>
          </a:prstGeom>
          <a:solidFill>
            <a:srgbClr val="000000">
              <a:alpha val="0"/>
            </a:srgbClr>
          </a:solidFill>
          <a:ln/>
        </p:spPr>
      </p:sp>
      <p:sp>
        <p:nvSpPr>
          <p:cNvPr id="26" name="Text 22"/>
          <p:cNvSpPr/>
          <p:nvPr/>
        </p:nvSpPr>
        <p:spPr>
          <a:xfrm>
            <a:off x="5078467" y="4448411"/>
            <a:ext cx="665094" cy="295787"/>
          </a:xfrm>
          <a:prstGeom prst="rect">
            <a:avLst/>
          </a:prstGeom>
          <a:noFill/>
          <a:ln/>
        </p:spPr>
        <p:txBody>
          <a:bodyPr wrap="square" lIns="0" tIns="0" rIns="0" bIns="0" rtlCol="0" anchor="t"/>
          <a:lstStyle/>
          <a:p>
            <a:pPr algn="ctr" indent="0" marL="0">
              <a:lnSpc>
                <a:spcPct val="110000"/>
              </a:lnSpc>
              <a:buNone/>
            </a:pPr>
            <a:r>
              <a:rPr lang="en-US" sz="1800" dirty="0">
                <a:solidFill>
                  <a:srgbClr val="FFFFFF"/>
                </a:solidFill>
                <a:latin typeface="MiSans" pitchFamily="34" charset="0"/>
                <a:ea typeface="MiSans" pitchFamily="34" charset="-122"/>
                <a:cs typeface="MiSans" pitchFamily="34" charset="-120"/>
              </a:rPr>
              <a:t>04</a:t>
            </a:r>
            <a:endParaRPr lang="en-US" sz="1600" dirty="0"/>
          </a:p>
        </p:txBody>
      </p:sp>
      <p:sp>
        <p:nvSpPr>
          <p:cNvPr id="27" name="Text 23"/>
          <p:cNvSpPr/>
          <p:nvPr/>
        </p:nvSpPr>
        <p:spPr>
          <a:xfrm>
            <a:off x="623570" y="4237355"/>
            <a:ext cx="4305300" cy="276225"/>
          </a:xfrm>
          <a:prstGeom prst="rect">
            <a:avLst/>
          </a:prstGeom>
          <a:noFill/>
          <a:ln/>
        </p:spPr>
        <p:txBody>
          <a:bodyPr wrap="square" lIns="0" tIns="0" rIns="0" bIns="0" rtlCol="0" anchor="t">
            <a:spAutoFit/>
          </a:bodyPr>
          <a:lstStyle/>
          <a:p>
            <a:pPr algn="l" indent="0" marL="0">
              <a:lnSpc>
                <a:spcPct val="100000"/>
              </a:lnSpc>
              <a:buNone/>
            </a:pPr>
            <a:r>
              <a:rPr lang="en-US" sz="1800" b="1" spc="110" kern="0" dirty="0">
                <a:solidFill>
                  <a:srgbClr val="FBE199"/>
                </a:solidFill>
                <a:latin typeface="MiSans" pitchFamily="34" charset="0"/>
                <a:ea typeface="MiSans" pitchFamily="34" charset="-122"/>
                <a:cs typeface="MiSans" pitchFamily="34" charset="-120"/>
              </a:rPr>
              <a:t>Positive ROI and Scalability</a:t>
            </a:r>
            <a:endParaRPr lang="en-US" sz="1600" dirty="0"/>
          </a:p>
        </p:txBody>
      </p:sp>
      <p:sp>
        <p:nvSpPr>
          <p:cNvPr id="28" name="Text 24"/>
          <p:cNvSpPr/>
          <p:nvPr/>
        </p:nvSpPr>
        <p:spPr>
          <a:xfrm>
            <a:off x="419100" y="4551045"/>
            <a:ext cx="4652645" cy="1280120"/>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The project achieved ROI in just 7 months through late-fee collection and water-loss prevention. This validates the scalable SaaS model for broader community adoption.</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2-d2r9bb1e3tpg8rchv390.jpg">    </p:cNvPr>
          <p:cNvPicPr>
            <a:picLocks noChangeAspect="1"/>
          </p:cNvPicPr>
          <p:nvPr/>
        </p:nvPicPr>
        <p:blipFill>
          <a:blip r:embed="rId1"/>
          <a:srcRect l="0" r="0" t="236" b="236"/>
          <a:stretch/>
        </p:blipFill>
        <p:spPr>
          <a:xfrm>
            <a:off x="-53340" y="0"/>
            <a:ext cx="12245340" cy="6864350"/>
          </a:xfrm>
          <a:prstGeom prst="rect">
            <a:avLst/>
          </a:prstGeom>
        </p:spPr>
      </p:pic>
      <p:sp>
        <p:nvSpPr>
          <p:cNvPr id="3" name="Text 0"/>
          <p:cNvSpPr/>
          <p:nvPr/>
        </p:nvSpPr>
        <p:spPr>
          <a:xfrm>
            <a:off x="934263" y="427828"/>
            <a:ext cx="3049055" cy="606887"/>
          </a:xfrm>
          <a:prstGeom prst="rect">
            <a:avLst/>
          </a:prstGeom>
          <a:noFill/>
          <a:ln/>
        </p:spPr>
        <p:txBody>
          <a:bodyPr wrap="square" lIns="91440" tIns="45720" rIns="91440" bIns="45720" rtlCol="0" anchor="ctr"/>
          <a:lstStyle/>
          <a:p>
            <a:pPr algn="l" indent="0" marL="0">
              <a:lnSpc>
                <a:spcPct val="90000"/>
              </a:lnSpc>
              <a:buNone/>
            </a:pPr>
            <a:r>
              <a:rPr lang="en-US" sz="4400" dirty="0">
                <a:solidFill>
                  <a:srgbClr val="000000"/>
                </a:solidFill>
                <a:latin typeface="MiSans" pitchFamily="34" charset="0"/>
                <a:ea typeface="MiSans" pitchFamily="34" charset="-122"/>
                <a:cs typeface="MiSans" pitchFamily="34" charset="-120"/>
              </a:rPr>
              <a:t> </a:t>
            </a:r>
            <a:endParaRPr lang="en-US" sz="1600" dirty="0"/>
          </a:p>
        </p:txBody>
      </p:sp>
      <p:sp>
        <p:nvSpPr>
          <p:cNvPr id="4" name="Shape 1"/>
          <p:cNvSpPr/>
          <p:nvPr/>
        </p:nvSpPr>
        <p:spPr>
          <a:xfrm flipH="1">
            <a:off x="11314843" y="930413"/>
            <a:ext cx="77797" cy="72000"/>
          </a:xfrm>
          <a:prstGeom prst="ellipse">
            <a:avLst/>
          </a:prstGeom>
          <a:solidFill>
            <a:srgbClr val="FFFFFF"/>
          </a:solidFill>
          <a:ln/>
        </p:spPr>
      </p:sp>
      <p:sp>
        <p:nvSpPr>
          <p:cNvPr id="5" name="Text 2"/>
          <p:cNvSpPr/>
          <p:nvPr/>
        </p:nvSpPr>
        <p:spPr>
          <a:xfrm>
            <a:off x="11314843" y="930413"/>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3"/>
          <p:cNvSpPr/>
          <p:nvPr/>
        </p:nvSpPr>
        <p:spPr>
          <a:xfrm flipH="1">
            <a:off x="11186668" y="930413"/>
            <a:ext cx="77797" cy="72000"/>
          </a:xfrm>
          <a:prstGeom prst="ellipse">
            <a:avLst/>
          </a:prstGeom>
          <a:solidFill>
            <a:srgbClr val="FFFFFF">
              <a:alpha val="56471"/>
            </a:srgbClr>
          </a:solidFill>
          <a:ln/>
        </p:spPr>
      </p:sp>
      <p:sp>
        <p:nvSpPr>
          <p:cNvPr id="7" name="Text 4"/>
          <p:cNvSpPr/>
          <p:nvPr/>
        </p:nvSpPr>
        <p:spPr>
          <a:xfrm>
            <a:off x="11186668" y="930413"/>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5"/>
          <p:cNvSpPr/>
          <p:nvPr/>
        </p:nvSpPr>
        <p:spPr>
          <a:xfrm flipH="1">
            <a:off x="11055654" y="930413"/>
            <a:ext cx="77797" cy="72000"/>
          </a:xfrm>
          <a:prstGeom prst="ellipse">
            <a:avLst/>
          </a:prstGeom>
          <a:solidFill>
            <a:srgbClr val="FFFFFF"/>
          </a:solidFill>
          <a:ln/>
        </p:spPr>
      </p:sp>
      <p:sp>
        <p:nvSpPr>
          <p:cNvPr id="9" name="Text 6"/>
          <p:cNvSpPr/>
          <p:nvPr/>
        </p:nvSpPr>
        <p:spPr>
          <a:xfrm>
            <a:off x="11055654" y="930413"/>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7"/>
          <p:cNvSpPr/>
          <p:nvPr/>
        </p:nvSpPr>
        <p:spPr>
          <a:xfrm flipH="1">
            <a:off x="10924640" y="930413"/>
            <a:ext cx="77797" cy="72000"/>
          </a:xfrm>
          <a:prstGeom prst="ellipse">
            <a:avLst/>
          </a:prstGeom>
          <a:solidFill>
            <a:srgbClr val="FFFFFF">
              <a:alpha val="56471"/>
            </a:srgbClr>
          </a:solidFill>
          <a:ln/>
        </p:spPr>
      </p:sp>
      <p:sp>
        <p:nvSpPr>
          <p:cNvPr id="11" name="Text 8"/>
          <p:cNvSpPr/>
          <p:nvPr/>
        </p:nvSpPr>
        <p:spPr>
          <a:xfrm>
            <a:off x="10924640" y="930413"/>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Text 9"/>
          <p:cNvSpPr/>
          <p:nvPr/>
        </p:nvSpPr>
        <p:spPr>
          <a:xfrm>
            <a:off x="542290" y="774065"/>
            <a:ext cx="10490835" cy="833120"/>
          </a:xfrm>
          <a:prstGeom prst="rect">
            <a:avLst/>
          </a:prstGeom>
          <a:noFill/>
          <a:ln/>
        </p:spPr>
        <p:txBody>
          <a:bodyPr wrap="square" lIns="91440" tIns="45720" rIns="91440" bIns="45720" rtlCol="0" anchor="t"/>
          <a:lstStyle/>
          <a:p>
            <a:pPr algn="l" indent="0" marL="0">
              <a:lnSpc>
                <a:spcPct val="100000"/>
              </a:lnSpc>
              <a:buNone/>
            </a:pPr>
            <a:r>
              <a:rPr lang="en-US" sz="3600" b="1" spc="300" kern="0" dirty="0">
                <a:solidFill>
                  <a:srgbClr val="FFFFFF"/>
                </a:solidFill>
                <a:latin typeface="MiSans" pitchFamily="34" charset="0"/>
                <a:ea typeface="MiSans" pitchFamily="34" charset="-122"/>
                <a:cs typeface="MiSans" pitchFamily="34" charset="-120"/>
              </a:rPr>
              <a:t>Roadmap &amp; Portfolio Boost</a:t>
            </a:r>
            <a:endParaRPr lang="en-US" sz="1600" dirty="0"/>
          </a:p>
        </p:txBody>
      </p:sp>
      <p:sp>
        <p:nvSpPr>
          <p:cNvPr id="13" name="Text 10"/>
          <p:cNvSpPr/>
          <p:nvPr/>
        </p:nvSpPr>
        <p:spPr>
          <a:xfrm>
            <a:off x="4650105" y="2054225"/>
            <a:ext cx="5909310" cy="303411"/>
          </a:xfrm>
          <a:prstGeom prst="rect">
            <a:avLst/>
          </a:prstGeom>
          <a:noFill/>
          <a:ln/>
        </p:spPr>
        <p:txBody>
          <a:bodyPr wrap="square" lIns="0" tIns="0" rIns="0" bIns="0" rtlCol="0" anchor="t">
            <a:spAutoFit/>
          </a:bodyPr>
          <a:lstStyle/>
          <a:p>
            <a:pPr algn="l" indent="0" marL="0">
              <a:lnSpc>
                <a:spcPct val="100000"/>
              </a:lnSpc>
              <a:buNone/>
            </a:pPr>
            <a:r>
              <a:rPr lang="en-US" sz="2000" b="1" spc="110" kern="0" dirty="0">
                <a:solidFill>
                  <a:srgbClr val="FBE199"/>
                </a:solidFill>
                <a:latin typeface="MiSans" pitchFamily="34" charset="0"/>
                <a:ea typeface="MiSans" pitchFamily="34" charset="-122"/>
                <a:cs typeface="MiSans" pitchFamily="34" charset="-120"/>
              </a:rPr>
              <a:t>Future Enhancements</a:t>
            </a:r>
            <a:endParaRPr lang="en-US" sz="1600" dirty="0"/>
          </a:p>
        </p:txBody>
      </p:sp>
      <p:sp>
        <p:nvSpPr>
          <p:cNvPr id="14" name="Text 11"/>
          <p:cNvSpPr/>
          <p:nvPr/>
        </p:nvSpPr>
        <p:spPr>
          <a:xfrm>
            <a:off x="4375785" y="2339340"/>
            <a:ext cx="6936740" cy="63996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Phase two will introduce visitor pre-registration, EV-charging slot booking, and an AI chatbot to further enhance community management and resident convenience.</a:t>
            </a:r>
            <a:endParaRPr lang="en-US" sz="1600" dirty="0"/>
          </a:p>
        </p:txBody>
      </p:sp>
      <p:sp>
        <p:nvSpPr>
          <p:cNvPr id="15" name="Text 12"/>
          <p:cNvSpPr/>
          <p:nvPr/>
        </p:nvSpPr>
        <p:spPr>
          <a:xfrm>
            <a:off x="4746625" y="4286885"/>
            <a:ext cx="5909310" cy="303411"/>
          </a:xfrm>
          <a:prstGeom prst="rect">
            <a:avLst/>
          </a:prstGeom>
          <a:noFill/>
          <a:ln/>
        </p:spPr>
        <p:txBody>
          <a:bodyPr wrap="square" lIns="0" tIns="0" rIns="0" bIns="0" rtlCol="0" anchor="t">
            <a:spAutoFit/>
          </a:bodyPr>
          <a:lstStyle/>
          <a:p>
            <a:pPr algn="l" indent="0" marL="0">
              <a:lnSpc>
                <a:spcPct val="100000"/>
              </a:lnSpc>
              <a:buNone/>
            </a:pPr>
            <a:r>
              <a:rPr lang="en-US" sz="2000" b="1" spc="110" kern="0" dirty="0">
                <a:solidFill>
                  <a:srgbClr val="FBE199"/>
                </a:solidFill>
                <a:latin typeface="MiSans" pitchFamily="34" charset="0"/>
                <a:ea typeface="MiSans" pitchFamily="34" charset="-122"/>
                <a:cs typeface="MiSans" pitchFamily="34" charset="-120"/>
              </a:rPr>
              <a:t>Portfolio and Career Opportunities</a:t>
            </a:r>
            <a:endParaRPr lang="en-US" sz="1600" dirty="0"/>
          </a:p>
        </p:txBody>
      </p:sp>
      <p:sp>
        <p:nvSpPr>
          <p:cNvPr id="16" name="Text 13"/>
          <p:cNvSpPr/>
          <p:nvPr/>
        </p:nvSpPr>
        <p:spPr>
          <a:xfrm>
            <a:off x="4375785" y="4551680"/>
            <a:ext cx="6936740" cy="1280120"/>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The open-source package on AppExchange will attract other townships. This project showcases Admin and Developer skills, making it an excellent addition to LinkedIn portfolios and a valuable asset for future Salesforce consultancy opportunities.</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43-d2r9b8pe3tpg8rchv2tg.jpg">    </p:cNvPr>
          <p:cNvPicPr>
            <a:picLocks noChangeAspect="1"/>
          </p:cNvPicPr>
          <p:nvPr/>
        </p:nvPicPr>
        <p:blipFill>
          <a:blip r:embed="rId1"/>
          <a:srcRect l="0" r="0" t="18" b="18"/>
          <a:stretch/>
        </p:blipFill>
        <p:spPr>
          <a:xfrm>
            <a:off x="-11363" y="0"/>
            <a:ext cx="12203363" cy="6871023"/>
          </a:xfrm>
          <a:prstGeom prst="rect">
            <a:avLst/>
          </a:prstGeom>
        </p:spPr>
      </p:pic>
      <p:pic>
        <p:nvPicPr>
          <p:cNvPr id="3" name="Image 1" descr="https://kimi-img.moonshot.cn/pub/slides/slides_tmpl/image/25-09-02-14:58:42-d2r9b8he3tpg8rchv2qg.jpg">    </p:cNvPr>
          <p:cNvPicPr>
            <a:picLocks noChangeAspect="1"/>
          </p:cNvPicPr>
          <p:nvPr/>
        </p:nvPicPr>
        <p:blipFill>
          <a:blip r:embed="rId2">
            <a:alphaModFix amt="54000"/>
          </a:blip>
          <a:stretch>
            <a:fillRect/>
          </a:stretch>
        </p:blipFill>
        <p:spPr>
          <a:xfrm>
            <a:off x="923290" y="1731010"/>
            <a:ext cx="19050" cy="3390900"/>
          </a:xfrm>
          <a:prstGeom prst="rect">
            <a:avLst/>
          </a:prstGeom>
        </p:spPr>
      </p:pic>
      <p:pic>
        <p:nvPicPr>
          <p:cNvPr id="4" name="Image 2" descr="https://kimi-img.moonshot.cn/pub/slides/slides_tmpl/image/25-09-02-14:58:42-d2r9b8he3tpg8rchv2s0.png">    </p:cNvPr>
          <p:cNvPicPr>
            <a:picLocks noChangeAspect="1"/>
          </p:cNvPicPr>
          <p:nvPr/>
        </p:nvPicPr>
        <p:blipFill>
          <a:blip r:embed="rId3"/>
          <a:stretch>
            <a:fillRect/>
          </a:stretch>
        </p:blipFill>
        <p:spPr>
          <a:xfrm>
            <a:off x="11430635" y="913130"/>
            <a:ext cx="323850" cy="323850"/>
          </a:xfrm>
          <a:prstGeom prst="rect">
            <a:avLst/>
          </a:prstGeom>
        </p:spPr>
      </p:pic>
      <p:sp>
        <p:nvSpPr>
          <p:cNvPr id="5" name="Shape 0"/>
          <p:cNvSpPr/>
          <p:nvPr/>
        </p:nvSpPr>
        <p:spPr>
          <a:xfrm>
            <a:off x="863600" y="6177280"/>
            <a:ext cx="0" cy="125730"/>
          </a:xfrm>
          <a:prstGeom prst="line">
            <a:avLst/>
          </a:prstGeom>
          <a:noFill/>
          <a:ln w="12700">
            <a:solidFill>
              <a:srgbClr val="FFFFFF"/>
            </a:solidFill>
            <a:prstDash val="solid"/>
            <a:headEnd type="none"/>
            <a:tailEnd type="none"/>
          </a:ln>
        </p:spPr>
      </p:sp>
      <p:sp>
        <p:nvSpPr>
          <p:cNvPr id="6" name="Shape 1"/>
          <p:cNvSpPr/>
          <p:nvPr/>
        </p:nvSpPr>
        <p:spPr>
          <a:xfrm>
            <a:off x="951230" y="6177280"/>
            <a:ext cx="0" cy="125730"/>
          </a:xfrm>
          <a:prstGeom prst="line">
            <a:avLst/>
          </a:prstGeom>
          <a:noFill/>
          <a:ln w="12700">
            <a:solidFill>
              <a:srgbClr val="FFFFFF"/>
            </a:solidFill>
            <a:prstDash val="solid"/>
            <a:headEnd type="none"/>
            <a:tailEnd type="none"/>
          </a:ln>
        </p:spPr>
      </p:sp>
      <p:sp>
        <p:nvSpPr>
          <p:cNvPr id="7" name="Shape 2"/>
          <p:cNvSpPr/>
          <p:nvPr/>
        </p:nvSpPr>
        <p:spPr>
          <a:xfrm>
            <a:off x="1039495" y="6072505"/>
            <a:ext cx="0" cy="220345"/>
          </a:xfrm>
          <a:prstGeom prst="line">
            <a:avLst/>
          </a:prstGeom>
          <a:noFill/>
          <a:ln w="12700">
            <a:solidFill>
              <a:srgbClr val="FFFFFF"/>
            </a:solidFill>
            <a:prstDash val="solid"/>
            <a:headEnd type="none"/>
            <a:tailEnd type="none"/>
          </a:ln>
        </p:spPr>
      </p:sp>
      <p:sp>
        <p:nvSpPr>
          <p:cNvPr id="8" name="Shape 3"/>
          <p:cNvSpPr/>
          <p:nvPr/>
        </p:nvSpPr>
        <p:spPr>
          <a:xfrm>
            <a:off x="1127125" y="6177280"/>
            <a:ext cx="0" cy="125730"/>
          </a:xfrm>
          <a:prstGeom prst="line">
            <a:avLst/>
          </a:prstGeom>
          <a:noFill/>
          <a:ln w="12700">
            <a:solidFill>
              <a:srgbClr val="FFFFFF"/>
            </a:solidFill>
            <a:prstDash val="solid"/>
            <a:headEnd type="none"/>
            <a:tailEnd type="none"/>
          </a:ln>
        </p:spPr>
      </p:sp>
      <p:sp>
        <p:nvSpPr>
          <p:cNvPr id="9" name="Shape 4"/>
          <p:cNvSpPr/>
          <p:nvPr/>
        </p:nvSpPr>
        <p:spPr>
          <a:xfrm>
            <a:off x="1215390" y="6177280"/>
            <a:ext cx="0" cy="125730"/>
          </a:xfrm>
          <a:prstGeom prst="line">
            <a:avLst/>
          </a:prstGeom>
          <a:noFill/>
          <a:ln w="12700">
            <a:solidFill>
              <a:srgbClr val="FFFFFF"/>
            </a:solidFill>
            <a:prstDash val="solid"/>
            <a:headEnd type="none"/>
            <a:tailEnd type="none"/>
          </a:ln>
        </p:spPr>
      </p:sp>
      <p:pic>
        <p:nvPicPr>
          <p:cNvPr id="10" name="Image 3" descr="https://kimi-img.moonshot.cn/pub/slides/slides_tmpl/image/25-09-02-14:58:41-d2r9b89e3tpg8rchv2p0.png">    </p:cNvPr>
          <p:cNvPicPr>
            <a:picLocks noChangeAspect="1"/>
          </p:cNvPicPr>
          <p:nvPr/>
        </p:nvPicPr>
        <p:blipFill>
          <a:blip r:embed="rId4"/>
          <a:stretch>
            <a:fillRect/>
          </a:stretch>
        </p:blipFill>
        <p:spPr>
          <a:xfrm>
            <a:off x="6645275" y="1992630"/>
            <a:ext cx="4960620" cy="769620"/>
          </a:xfrm>
          <a:prstGeom prst="rect">
            <a:avLst/>
          </a:prstGeom>
        </p:spPr>
      </p:pic>
      <p:pic>
        <p:nvPicPr>
          <p:cNvPr id="11" name="Image 4" descr="https://kimi-img.moonshot.cn/pub/slides/slides_tmpl/image/25-09-02-14:58:41-d2r9b89e3tpg8rchv2p0.png">    </p:cNvPr>
          <p:cNvPicPr>
            <a:picLocks noChangeAspect="1"/>
          </p:cNvPicPr>
          <p:nvPr/>
        </p:nvPicPr>
        <p:blipFill>
          <a:blip r:embed="rId5"/>
          <a:stretch>
            <a:fillRect/>
          </a:stretch>
        </p:blipFill>
        <p:spPr>
          <a:xfrm>
            <a:off x="1365250" y="1992630"/>
            <a:ext cx="4960620" cy="769620"/>
          </a:xfrm>
          <a:prstGeom prst="rect">
            <a:avLst/>
          </a:prstGeom>
        </p:spPr>
      </p:pic>
      <p:pic>
        <p:nvPicPr>
          <p:cNvPr id="12" name="Image 5" descr="https://kimi-img.moonshot.cn/pub/slides/slides_tmpl/image/25-09-02-14:58:41-d2r9b89e3tpg8rchv2p0.png">    </p:cNvPr>
          <p:cNvPicPr>
            <a:picLocks noChangeAspect="1"/>
          </p:cNvPicPr>
          <p:nvPr/>
        </p:nvPicPr>
        <p:blipFill>
          <a:blip r:embed="rId6"/>
          <a:stretch>
            <a:fillRect/>
          </a:stretch>
        </p:blipFill>
        <p:spPr>
          <a:xfrm>
            <a:off x="6645275" y="3204845"/>
            <a:ext cx="4960620" cy="769620"/>
          </a:xfrm>
          <a:prstGeom prst="rect">
            <a:avLst/>
          </a:prstGeom>
        </p:spPr>
      </p:pic>
      <p:pic>
        <p:nvPicPr>
          <p:cNvPr id="13" name="Image 6" descr="https://kimi-img.moonshot.cn/pub/slides/slides_tmpl/image/25-09-02-14:58:41-d2r9b89e3tpg8rchv2p0.png">    </p:cNvPr>
          <p:cNvPicPr>
            <a:picLocks noChangeAspect="1"/>
          </p:cNvPicPr>
          <p:nvPr/>
        </p:nvPicPr>
        <p:blipFill>
          <a:blip r:embed="rId7"/>
          <a:stretch>
            <a:fillRect/>
          </a:stretch>
        </p:blipFill>
        <p:spPr>
          <a:xfrm>
            <a:off x="1365250" y="3204845"/>
            <a:ext cx="4960620" cy="769620"/>
          </a:xfrm>
          <a:prstGeom prst="rect">
            <a:avLst/>
          </a:prstGeom>
        </p:spPr>
      </p:pic>
      <p:pic>
        <p:nvPicPr>
          <p:cNvPr id="14" name="Image 7" descr="https://kimi-img.moonshot.cn/pub/slides/slides_tmpl/image/25-09-02-14:58:41-d2r9b89e3tpg8rchv2p0.png">    </p:cNvPr>
          <p:cNvPicPr>
            <a:picLocks noChangeAspect="1"/>
          </p:cNvPicPr>
          <p:nvPr/>
        </p:nvPicPr>
        <p:blipFill>
          <a:blip r:embed="rId8"/>
          <a:stretch>
            <a:fillRect/>
          </a:stretch>
        </p:blipFill>
        <p:spPr>
          <a:xfrm>
            <a:off x="1365250" y="4497070"/>
            <a:ext cx="4960620" cy="769620"/>
          </a:xfrm>
          <a:prstGeom prst="rect">
            <a:avLst/>
          </a:prstGeom>
        </p:spPr>
      </p:pic>
      <p:sp>
        <p:nvSpPr>
          <p:cNvPr id="15" name="Text 5"/>
          <p:cNvSpPr/>
          <p:nvPr/>
        </p:nvSpPr>
        <p:spPr>
          <a:xfrm>
            <a:off x="795704" y="723889"/>
            <a:ext cx="2639059" cy="432991"/>
          </a:xfrm>
          <a:prstGeom prst="rect">
            <a:avLst/>
          </a:prstGeom>
          <a:noFill/>
          <a:ln/>
        </p:spPr>
        <p:txBody>
          <a:bodyPr wrap="square" lIns="91440" tIns="45720" rIns="91440" bIns="45720" rtlCol="0" anchor="t">
            <a:spAutoFit/>
          </a:bodyPr>
          <a:lstStyle/>
          <a:p>
            <a:pPr algn="l" indent="0" marL="0">
              <a:lnSpc>
                <a:spcPct val="100000"/>
              </a:lnSpc>
              <a:buNone/>
            </a:pPr>
            <a:r>
              <a:rPr lang="en-US" sz="2800" b="1" dirty="0">
                <a:solidFill>
                  <a:srgbClr val="FFFFFF"/>
                </a:solidFill>
                <a:latin typeface="MiSans" pitchFamily="34" charset="0"/>
                <a:ea typeface="MiSans" pitchFamily="34" charset="-122"/>
                <a:cs typeface="MiSans" pitchFamily="34" charset="-120"/>
              </a:rPr>
              <a:t>CONTENTS</a:t>
            </a:r>
            <a:endParaRPr lang="en-US" sz="1600" dirty="0"/>
          </a:p>
        </p:txBody>
      </p:sp>
      <p:sp>
        <p:nvSpPr>
          <p:cNvPr id="16" name="Shape 6"/>
          <p:cNvSpPr/>
          <p:nvPr/>
        </p:nvSpPr>
        <p:spPr>
          <a:xfrm>
            <a:off x="1568905" y="2072847"/>
            <a:ext cx="652471" cy="541020"/>
          </a:xfrm>
          <a:prstGeom prst="rect">
            <a:avLst/>
          </a:prstGeom>
          <a:solidFill>
            <a:srgbClr val="000000">
              <a:alpha val="0"/>
            </a:srgbClr>
          </a:solidFill>
          <a:ln/>
        </p:spPr>
      </p:sp>
      <p:sp>
        <p:nvSpPr>
          <p:cNvPr id="17" name="Text 7"/>
          <p:cNvSpPr/>
          <p:nvPr/>
        </p:nvSpPr>
        <p:spPr>
          <a:xfrm>
            <a:off x="1568905" y="2072847"/>
            <a:ext cx="652471" cy="541020"/>
          </a:xfrm>
          <a:prstGeom prst="rect">
            <a:avLst/>
          </a:prstGeom>
          <a:noFill/>
          <a:ln/>
        </p:spPr>
        <p:txBody>
          <a:bodyPr wrap="square" lIns="0" tIns="0" rIns="0" bIns="0" rtlCol="0" anchor="t"/>
          <a:lstStyle/>
          <a:p>
            <a:pPr algn="l" indent="0" marL="0">
              <a:lnSpc>
                <a:spcPct val="110000"/>
              </a:lnSpc>
              <a:buNone/>
            </a:pPr>
            <a:r>
              <a:rPr lang="en-US" sz="3200" dirty="0">
                <a:solidFill>
                  <a:srgbClr val="F8D089"/>
                </a:solidFill>
                <a:latin typeface="MiSans" pitchFamily="34" charset="0"/>
                <a:ea typeface="MiSans" pitchFamily="34" charset="-122"/>
                <a:cs typeface="MiSans" pitchFamily="34" charset="-120"/>
              </a:rPr>
              <a:t>01</a:t>
            </a:r>
            <a:endParaRPr lang="en-US" sz="1600" dirty="0"/>
          </a:p>
        </p:txBody>
      </p:sp>
      <p:sp>
        <p:nvSpPr>
          <p:cNvPr id="18" name="Text 8"/>
          <p:cNvSpPr/>
          <p:nvPr/>
        </p:nvSpPr>
        <p:spPr>
          <a:xfrm>
            <a:off x="2221230" y="2195195"/>
            <a:ext cx="3932555" cy="340916"/>
          </a:xfrm>
          <a:prstGeom prst="rect">
            <a:avLst/>
          </a:prstGeom>
          <a:noFill/>
          <a:ln/>
        </p:spPr>
        <p:txBody>
          <a:bodyPr wrap="square" lIns="0" tIns="0" rIns="0" bIns="0" rtlCol="0" anchor="t">
            <a:spAutoFit/>
          </a:bodyPr>
          <a:lstStyle/>
          <a:p>
            <a:pPr algn="l" indent="0" marL="0">
              <a:lnSpc>
                <a:spcPct val="100000"/>
              </a:lnSpc>
              <a:buNone/>
            </a:pPr>
            <a:r>
              <a:rPr lang="en-US" sz="2200" b="1" dirty="0">
                <a:solidFill>
                  <a:srgbClr val="FFFFFF"/>
                </a:solidFill>
                <a:latin typeface="MiSans" pitchFamily="34" charset="0"/>
                <a:ea typeface="MiSans" pitchFamily="34" charset="-122"/>
                <a:cs typeface="MiSans" pitchFamily="34" charset="-120"/>
              </a:rPr>
              <a:t>Problem &amp; Vision</a:t>
            </a:r>
            <a:endParaRPr lang="en-US" sz="1600" dirty="0"/>
          </a:p>
        </p:txBody>
      </p:sp>
      <p:sp>
        <p:nvSpPr>
          <p:cNvPr id="19" name="Shape 9"/>
          <p:cNvSpPr/>
          <p:nvPr/>
        </p:nvSpPr>
        <p:spPr>
          <a:xfrm>
            <a:off x="6848930" y="2095732"/>
            <a:ext cx="652471" cy="541020"/>
          </a:xfrm>
          <a:prstGeom prst="rect">
            <a:avLst/>
          </a:prstGeom>
          <a:solidFill>
            <a:srgbClr val="000000">
              <a:alpha val="0"/>
            </a:srgbClr>
          </a:solidFill>
          <a:ln/>
        </p:spPr>
      </p:sp>
      <p:sp>
        <p:nvSpPr>
          <p:cNvPr id="20" name="Text 10"/>
          <p:cNvSpPr/>
          <p:nvPr/>
        </p:nvSpPr>
        <p:spPr>
          <a:xfrm>
            <a:off x="6848930" y="2095732"/>
            <a:ext cx="652471" cy="541020"/>
          </a:xfrm>
          <a:prstGeom prst="rect">
            <a:avLst/>
          </a:prstGeom>
          <a:noFill/>
          <a:ln/>
        </p:spPr>
        <p:txBody>
          <a:bodyPr wrap="square" lIns="0" tIns="0" rIns="0" bIns="0" rtlCol="0" anchor="t"/>
          <a:lstStyle/>
          <a:p>
            <a:pPr algn="l" indent="0" marL="0">
              <a:lnSpc>
                <a:spcPct val="110000"/>
              </a:lnSpc>
              <a:buNone/>
            </a:pPr>
            <a:r>
              <a:rPr lang="en-US" sz="3200" dirty="0">
                <a:solidFill>
                  <a:srgbClr val="F8D089"/>
                </a:solidFill>
                <a:latin typeface="MiSans" pitchFamily="34" charset="0"/>
                <a:ea typeface="MiSans" pitchFamily="34" charset="-122"/>
                <a:cs typeface="MiSans" pitchFamily="34" charset="-120"/>
              </a:rPr>
              <a:t>02</a:t>
            </a:r>
            <a:endParaRPr lang="en-US" sz="1600" dirty="0"/>
          </a:p>
        </p:txBody>
      </p:sp>
      <p:sp>
        <p:nvSpPr>
          <p:cNvPr id="21" name="Text 11"/>
          <p:cNvSpPr/>
          <p:nvPr/>
        </p:nvSpPr>
        <p:spPr>
          <a:xfrm>
            <a:off x="7449820" y="2206625"/>
            <a:ext cx="3997325" cy="340916"/>
          </a:xfrm>
          <a:prstGeom prst="rect">
            <a:avLst/>
          </a:prstGeom>
          <a:noFill/>
          <a:ln/>
        </p:spPr>
        <p:txBody>
          <a:bodyPr wrap="square" lIns="0" tIns="0" rIns="0" bIns="0" rtlCol="0" anchor="t">
            <a:spAutoFit/>
          </a:bodyPr>
          <a:lstStyle/>
          <a:p>
            <a:pPr algn="l" indent="0" marL="0">
              <a:lnSpc>
                <a:spcPct val="100000"/>
              </a:lnSpc>
              <a:buNone/>
            </a:pPr>
            <a:r>
              <a:rPr lang="en-US" sz="2200" spc="60" kern="0" dirty="0">
                <a:solidFill>
                  <a:srgbClr val="FFFFFF"/>
                </a:solidFill>
                <a:latin typeface="MiSans" pitchFamily="34" charset="0"/>
                <a:ea typeface="MiSans" pitchFamily="34" charset="-122"/>
                <a:cs typeface="MiSans" pitchFamily="34" charset="-120"/>
              </a:rPr>
              <a:t>Solution Blueprint</a:t>
            </a:r>
            <a:endParaRPr lang="en-US" sz="1600" dirty="0"/>
          </a:p>
        </p:txBody>
      </p:sp>
      <p:sp>
        <p:nvSpPr>
          <p:cNvPr id="22" name="Shape 12"/>
          <p:cNvSpPr/>
          <p:nvPr/>
        </p:nvSpPr>
        <p:spPr>
          <a:xfrm>
            <a:off x="1568905" y="3285062"/>
            <a:ext cx="652471" cy="541020"/>
          </a:xfrm>
          <a:prstGeom prst="rect">
            <a:avLst/>
          </a:prstGeom>
          <a:solidFill>
            <a:srgbClr val="000000">
              <a:alpha val="0"/>
            </a:srgbClr>
          </a:solidFill>
          <a:ln/>
        </p:spPr>
      </p:sp>
      <p:sp>
        <p:nvSpPr>
          <p:cNvPr id="23" name="Text 13"/>
          <p:cNvSpPr/>
          <p:nvPr/>
        </p:nvSpPr>
        <p:spPr>
          <a:xfrm>
            <a:off x="1568905" y="3285062"/>
            <a:ext cx="652471" cy="541020"/>
          </a:xfrm>
          <a:prstGeom prst="rect">
            <a:avLst/>
          </a:prstGeom>
          <a:noFill/>
          <a:ln/>
        </p:spPr>
        <p:txBody>
          <a:bodyPr wrap="square" lIns="0" tIns="0" rIns="0" bIns="0" rtlCol="0" anchor="t"/>
          <a:lstStyle/>
          <a:p>
            <a:pPr algn="l" indent="0" marL="0">
              <a:lnSpc>
                <a:spcPct val="110000"/>
              </a:lnSpc>
              <a:buNone/>
            </a:pPr>
            <a:r>
              <a:rPr lang="en-US" sz="3200" dirty="0">
                <a:solidFill>
                  <a:srgbClr val="F8D089"/>
                </a:solidFill>
                <a:latin typeface="MiSans" pitchFamily="34" charset="0"/>
                <a:ea typeface="MiSans" pitchFamily="34" charset="-122"/>
                <a:cs typeface="MiSans" pitchFamily="34" charset="-120"/>
              </a:rPr>
              <a:t>03</a:t>
            </a:r>
            <a:endParaRPr lang="en-US" sz="1600" dirty="0"/>
          </a:p>
        </p:txBody>
      </p:sp>
      <p:sp>
        <p:nvSpPr>
          <p:cNvPr id="24" name="Text 14"/>
          <p:cNvSpPr/>
          <p:nvPr/>
        </p:nvSpPr>
        <p:spPr>
          <a:xfrm>
            <a:off x="2221230" y="3407410"/>
            <a:ext cx="3932555" cy="340916"/>
          </a:xfrm>
          <a:prstGeom prst="rect">
            <a:avLst/>
          </a:prstGeom>
          <a:noFill/>
          <a:ln/>
        </p:spPr>
        <p:txBody>
          <a:bodyPr wrap="square" lIns="0" tIns="0" rIns="0" bIns="0" rtlCol="0" anchor="t">
            <a:spAutoFit/>
          </a:bodyPr>
          <a:lstStyle/>
          <a:p>
            <a:pPr algn="l" indent="0" marL="0">
              <a:lnSpc>
                <a:spcPct val="100000"/>
              </a:lnSpc>
              <a:buNone/>
            </a:pPr>
            <a:r>
              <a:rPr lang="en-US" sz="2200" spc="60" kern="0" dirty="0">
                <a:solidFill>
                  <a:srgbClr val="FFFFFF"/>
                </a:solidFill>
                <a:latin typeface="MiSans" pitchFamily="34" charset="0"/>
                <a:ea typeface="MiSans" pitchFamily="34" charset="-122"/>
                <a:cs typeface="MiSans" pitchFamily="34" charset="-120"/>
              </a:rPr>
              <a:t>Data &amp; Integration</a:t>
            </a:r>
            <a:endParaRPr lang="en-US" sz="1600" dirty="0"/>
          </a:p>
        </p:txBody>
      </p:sp>
      <p:sp>
        <p:nvSpPr>
          <p:cNvPr id="25" name="Shape 15"/>
          <p:cNvSpPr/>
          <p:nvPr/>
        </p:nvSpPr>
        <p:spPr>
          <a:xfrm>
            <a:off x="6848930" y="3307947"/>
            <a:ext cx="652471" cy="541020"/>
          </a:xfrm>
          <a:prstGeom prst="rect">
            <a:avLst/>
          </a:prstGeom>
          <a:solidFill>
            <a:srgbClr val="000000">
              <a:alpha val="0"/>
            </a:srgbClr>
          </a:solidFill>
          <a:ln/>
        </p:spPr>
      </p:sp>
      <p:sp>
        <p:nvSpPr>
          <p:cNvPr id="26" name="Text 16"/>
          <p:cNvSpPr/>
          <p:nvPr/>
        </p:nvSpPr>
        <p:spPr>
          <a:xfrm>
            <a:off x="6848930" y="3307947"/>
            <a:ext cx="652471" cy="541020"/>
          </a:xfrm>
          <a:prstGeom prst="rect">
            <a:avLst/>
          </a:prstGeom>
          <a:noFill/>
          <a:ln/>
        </p:spPr>
        <p:txBody>
          <a:bodyPr wrap="square" lIns="0" tIns="0" rIns="0" bIns="0" rtlCol="0" anchor="t"/>
          <a:lstStyle/>
          <a:p>
            <a:pPr algn="l" indent="0" marL="0">
              <a:lnSpc>
                <a:spcPct val="110000"/>
              </a:lnSpc>
              <a:buNone/>
            </a:pPr>
            <a:r>
              <a:rPr lang="en-US" sz="3200" dirty="0">
                <a:solidFill>
                  <a:srgbClr val="F8D089"/>
                </a:solidFill>
                <a:latin typeface="MiSans" pitchFamily="34" charset="0"/>
                <a:ea typeface="MiSans" pitchFamily="34" charset="-122"/>
                <a:cs typeface="MiSans" pitchFamily="34" charset="-120"/>
              </a:rPr>
              <a:t>04</a:t>
            </a:r>
            <a:endParaRPr lang="en-US" sz="1600" dirty="0"/>
          </a:p>
        </p:txBody>
      </p:sp>
      <p:sp>
        <p:nvSpPr>
          <p:cNvPr id="27" name="Text 17"/>
          <p:cNvSpPr/>
          <p:nvPr/>
        </p:nvSpPr>
        <p:spPr>
          <a:xfrm>
            <a:off x="7449820" y="3418840"/>
            <a:ext cx="3997325" cy="340916"/>
          </a:xfrm>
          <a:prstGeom prst="rect">
            <a:avLst/>
          </a:prstGeom>
          <a:noFill/>
          <a:ln/>
        </p:spPr>
        <p:txBody>
          <a:bodyPr wrap="square" lIns="0" tIns="0" rIns="0" bIns="0" rtlCol="0" anchor="t">
            <a:spAutoFit/>
          </a:bodyPr>
          <a:lstStyle/>
          <a:p>
            <a:pPr algn="l" indent="0" marL="0">
              <a:lnSpc>
                <a:spcPct val="100000"/>
              </a:lnSpc>
              <a:buNone/>
            </a:pPr>
            <a:r>
              <a:rPr lang="en-US" sz="2200" spc="60" kern="0" dirty="0">
                <a:solidFill>
                  <a:srgbClr val="FFFFFF"/>
                </a:solidFill>
                <a:latin typeface="MiSans" pitchFamily="34" charset="0"/>
                <a:ea typeface="MiSans" pitchFamily="34" charset="-122"/>
                <a:cs typeface="MiSans" pitchFamily="34" charset="-120"/>
              </a:rPr>
              <a:t>Analytics &amp; Rollout</a:t>
            </a:r>
            <a:endParaRPr lang="en-US" sz="1600" dirty="0"/>
          </a:p>
        </p:txBody>
      </p:sp>
      <p:sp>
        <p:nvSpPr>
          <p:cNvPr id="28" name="Shape 18"/>
          <p:cNvSpPr/>
          <p:nvPr/>
        </p:nvSpPr>
        <p:spPr>
          <a:xfrm>
            <a:off x="1568905" y="4577287"/>
            <a:ext cx="652471" cy="541020"/>
          </a:xfrm>
          <a:prstGeom prst="rect">
            <a:avLst/>
          </a:prstGeom>
          <a:solidFill>
            <a:srgbClr val="000000">
              <a:alpha val="0"/>
            </a:srgbClr>
          </a:solidFill>
          <a:ln/>
        </p:spPr>
      </p:sp>
      <p:sp>
        <p:nvSpPr>
          <p:cNvPr id="29" name="Text 19"/>
          <p:cNvSpPr/>
          <p:nvPr/>
        </p:nvSpPr>
        <p:spPr>
          <a:xfrm>
            <a:off x="1568905" y="4577287"/>
            <a:ext cx="652471" cy="541020"/>
          </a:xfrm>
          <a:prstGeom prst="rect">
            <a:avLst/>
          </a:prstGeom>
          <a:noFill/>
          <a:ln/>
        </p:spPr>
        <p:txBody>
          <a:bodyPr wrap="square" lIns="0" tIns="0" rIns="0" bIns="0" rtlCol="0" anchor="t"/>
          <a:lstStyle/>
          <a:p>
            <a:pPr algn="l" indent="0" marL="0">
              <a:lnSpc>
                <a:spcPct val="110000"/>
              </a:lnSpc>
              <a:buNone/>
            </a:pPr>
            <a:r>
              <a:rPr lang="en-US" sz="3200" dirty="0">
                <a:solidFill>
                  <a:srgbClr val="F8D089"/>
                </a:solidFill>
                <a:latin typeface="MiSans" pitchFamily="34" charset="0"/>
                <a:ea typeface="MiSans" pitchFamily="34" charset="-122"/>
                <a:cs typeface="MiSans" pitchFamily="34" charset="-120"/>
              </a:rPr>
              <a:t>05</a:t>
            </a:r>
            <a:endParaRPr lang="en-US" sz="1600" dirty="0"/>
          </a:p>
        </p:txBody>
      </p:sp>
      <p:sp>
        <p:nvSpPr>
          <p:cNvPr id="30" name="Text 20"/>
          <p:cNvSpPr/>
          <p:nvPr/>
        </p:nvSpPr>
        <p:spPr>
          <a:xfrm>
            <a:off x="2221230" y="4699635"/>
            <a:ext cx="3932555" cy="340916"/>
          </a:xfrm>
          <a:prstGeom prst="rect">
            <a:avLst/>
          </a:prstGeom>
          <a:noFill/>
          <a:ln/>
        </p:spPr>
        <p:txBody>
          <a:bodyPr wrap="square" lIns="0" tIns="0" rIns="0" bIns="0" rtlCol="0" anchor="t">
            <a:spAutoFit/>
          </a:bodyPr>
          <a:lstStyle/>
          <a:p>
            <a:pPr algn="l" indent="0" marL="0">
              <a:lnSpc>
                <a:spcPct val="100000"/>
              </a:lnSpc>
              <a:buNone/>
            </a:pPr>
            <a:r>
              <a:rPr lang="en-US" sz="2200" spc="60" kern="0" dirty="0">
                <a:solidFill>
                  <a:srgbClr val="FFFFFF"/>
                </a:solidFill>
                <a:latin typeface="MiSans" pitchFamily="34" charset="0"/>
                <a:ea typeface="MiSans" pitchFamily="34" charset="-122"/>
                <a:cs typeface="MiSans" pitchFamily="34" charset="-120"/>
              </a:rPr>
              <a:t>Impact &amp; Next Steps</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4-d2r9bbhe3tpg8rchv3d0.jpg">    </p:cNvPr>
          <p:cNvPicPr>
            <a:picLocks noChangeAspect="1"/>
          </p:cNvPicPr>
          <p:nvPr/>
        </p:nvPicPr>
        <p:blipFill>
          <a:blip r:embed="rId1"/>
          <a:srcRect l="71" r="16288" t="0" b="24055"/>
          <a:stretch/>
        </p:blipFill>
        <p:spPr>
          <a:xfrm>
            <a:off x="0" y="0"/>
            <a:ext cx="12191999" cy="6864626"/>
          </a:xfrm>
          <a:prstGeom prst="rect">
            <a:avLst/>
          </a:prstGeom>
        </p:spPr>
      </p:pic>
      <p:sp>
        <p:nvSpPr>
          <p:cNvPr id="3" name="Shape 0"/>
          <p:cNvSpPr/>
          <p:nvPr/>
        </p:nvSpPr>
        <p:spPr>
          <a:xfrm>
            <a:off x="779721" y="6270738"/>
            <a:ext cx="0" cy="125950"/>
          </a:xfrm>
          <a:prstGeom prst="line">
            <a:avLst/>
          </a:prstGeom>
          <a:noFill/>
          <a:ln w="12700">
            <a:solidFill>
              <a:srgbClr val="FFFFFF"/>
            </a:solidFill>
            <a:prstDash val="solid"/>
            <a:headEnd type="none"/>
            <a:tailEnd type="none"/>
          </a:ln>
        </p:spPr>
      </p:sp>
      <p:sp>
        <p:nvSpPr>
          <p:cNvPr id="4" name="Shape 1"/>
          <p:cNvSpPr/>
          <p:nvPr/>
        </p:nvSpPr>
        <p:spPr>
          <a:xfrm>
            <a:off x="867722" y="6270738"/>
            <a:ext cx="0" cy="125950"/>
          </a:xfrm>
          <a:prstGeom prst="line">
            <a:avLst/>
          </a:prstGeom>
          <a:noFill/>
          <a:ln w="12700">
            <a:solidFill>
              <a:srgbClr val="FFFFFF"/>
            </a:solidFill>
            <a:prstDash val="solid"/>
            <a:headEnd type="none"/>
            <a:tailEnd type="none"/>
          </a:ln>
        </p:spPr>
      </p:sp>
      <p:sp>
        <p:nvSpPr>
          <p:cNvPr id="5" name="Shape 2"/>
          <p:cNvSpPr/>
          <p:nvPr/>
        </p:nvSpPr>
        <p:spPr>
          <a:xfrm>
            <a:off x="955722" y="6166356"/>
            <a:ext cx="0" cy="220414"/>
          </a:xfrm>
          <a:prstGeom prst="line">
            <a:avLst/>
          </a:prstGeom>
          <a:noFill/>
          <a:ln w="12700">
            <a:solidFill>
              <a:srgbClr val="FFFFFF"/>
            </a:solidFill>
            <a:prstDash val="solid"/>
            <a:headEnd type="none"/>
            <a:tailEnd type="none"/>
          </a:ln>
        </p:spPr>
      </p:sp>
      <p:sp>
        <p:nvSpPr>
          <p:cNvPr id="6" name="Shape 3"/>
          <p:cNvSpPr/>
          <p:nvPr/>
        </p:nvSpPr>
        <p:spPr>
          <a:xfrm>
            <a:off x="1043723" y="6270738"/>
            <a:ext cx="0" cy="125950"/>
          </a:xfrm>
          <a:prstGeom prst="line">
            <a:avLst/>
          </a:prstGeom>
          <a:noFill/>
          <a:ln w="12700">
            <a:solidFill>
              <a:srgbClr val="FFFFFF"/>
            </a:solidFill>
            <a:prstDash val="solid"/>
            <a:headEnd type="none"/>
            <a:tailEnd type="none"/>
          </a:ln>
        </p:spPr>
      </p:sp>
      <p:sp>
        <p:nvSpPr>
          <p:cNvPr id="7" name="Shape 4"/>
          <p:cNvSpPr/>
          <p:nvPr/>
        </p:nvSpPr>
        <p:spPr>
          <a:xfrm>
            <a:off x="1131723" y="6270738"/>
            <a:ext cx="0" cy="125950"/>
          </a:xfrm>
          <a:prstGeom prst="line">
            <a:avLst/>
          </a:prstGeom>
          <a:noFill/>
          <a:ln w="12700">
            <a:solidFill>
              <a:srgbClr val="FFFFFF"/>
            </a:solidFill>
            <a:prstDash val="solid"/>
            <a:headEnd type="none"/>
            <a:tailEnd type="none"/>
          </a:ln>
        </p:spPr>
      </p:sp>
      <p:sp>
        <p:nvSpPr>
          <p:cNvPr id="8" name="Shape 5"/>
          <p:cNvSpPr/>
          <p:nvPr/>
        </p:nvSpPr>
        <p:spPr>
          <a:xfrm>
            <a:off x="10796832" y="6396446"/>
            <a:ext cx="116844" cy="116844"/>
          </a:xfrm>
          <a:prstGeom prst="ellipse">
            <a:avLst/>
          </a:prstGeom>
          <a:solidFill>
            <a:srgbClr val="FFFFFF"/>
          </a:solidFill>
          <a:ln/>
        </p:spPr>
      </p:sp>
      <p:sp>
        <p:nvSpPr>
          <p:cNvPr id="9" name="Text 6"/>
          <p:cNvSpPr/>
          <p:nvPr/>
        </p:nvSpPr>
        <p:spPr>
          <a:xfrm>
            <a:off x="10796832" y="6396446"/>
            <a:ext cx="116844" cy="116844"/>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7"/>
          <p:cNvSpPr/>
          <p:nvPr/>
        </p:nvSpPr>
        <p:spPr>
          <a:xfrm>
            <a:off x="10989337" y="6396446"/>
            <a:ext cx="116844" cy="116844"/>
          </a:xfrm>
          <a:prstGeom prst="ellipse">
            <a:avLst/>
          </a:prstGeom>
          <a:solidFill>
            <a:srgbClr val="FFFFFF">
              <a:alpha val="56471"/>
            </a:srgbClr>
          </a:solidFill>
          <a:ln/>
        </p:spPr>
      </p:sp>
      <p:sp>
        <p:nvSpPr>
          <p:cNvPr id="11" name="Text 8"/>
          <p:cNvSpPr/>
          <p:nvPr/>
        </p:nvSpPr>
        <p:spPr>
          <a:xfrm>
            <a:off x="10989337" y="6396446"/>
            <a:ext cx="116844" cy="116844"/>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9"/>
          <p:cNvSpPr/>
          <p:nvPr/>
        </p:nvSpPr>
        <p:spPr>
          <a:xfrm>
            <a:off x="11186107" y="6396446"/>
            <a:ext cx="116844" cy="116844"/>
          </a:xfrm>
          <a:prstGeom prst="ellipse">
            <a:avLst/>
          </a:prstGeom>
          <a:solidFill>
            <a:srgbClr val="FFFFFF"/>
          </a:solidFill>
          <a:ln/>
        </p:spPr>
      </p:sp>
      <p:sp>
        <p:nvSpPr>
          <p:cNvPr id="13" name="Text 10"/>
          <p:cNvSpPr/>
          <p:nvPr/>
        </p:nvSpPr>
        <p:spPr>
          <a:xfrm>
            <a:off x="11186107" y="6396446"/>
            <a:ext cx="116844" cy="116844"/>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Shape 11"/>
          <p:cNvSpPr/>
          <p:nvPr/>
        </p:nvSpPr>
        <p:spPr>
          <a:xfrm>
            <a:off x="11382877" y="6396446"/>
            <a:ext cx="116844" cy="116844"/>
          </a:xfrm>
          <a:prstGeom prst="ellipse">
            <a:avLst/>
          </a:prstGeom>
          <a:solidFill>
            <a:srgbClr val="FFFFFF">
              <a:alpha val="56471"/>
            </a:srgbClr>
          </a:solidFill>
          <a:ln/>
        </p:spPr>
      </p:sp>
      <p:sp>
        <p:nvSpPr>
          <p:cNvPr id="15" name="Text 12"/>
          <p:cNvSpPr/>
          <p:nvPr/>
        </p:nvSpPr>
        <p:spPr>
          <a:xfrm>
            <a:off x="11382877" y="6396446"/>
            <a:ext cx="116844" cy="116844"/>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6" name="Text 13"/>
          <p:cNvSpPr/>
          <p:nvPr/>
        </p:nvSpPr>
        <p:spPr>
          <a:xfrm>
            <a:off x="955675" y="1951990"/>
            <a:ext cx="8127365" cy="1151890"/>
          </a:xfrm>
          <a:prstGeom prst="rect">
            <a:avLst/>
          </a:prstGeom>
          <a:noFill/>
          <a:ln/>
        </p:spPr>
        <p:txBody>
          <a:bodyPr wrap="square" lIns="91440" tIns="45720" rIns="91440" bIns="45720" rtlCol="0" anchor="t"/>
          <a:lstStyle/>
          <a:p>
            <a:pPr algn="ctr" indent="0" marL="0">
              <a:lnSpc>
                <a:spcPct val="90000"/>
              </a:lnSpc>
              <a:buNone/>
            </a:pPr>
            <a:r>
              <a:rPr lang="en-US" sz="9600" b="1" dirty="0">
                <a:solidFill>
                  <a:srgbClr val="F8D089"/>
                </a:solidFill>
                <a:latin typeface="MiSans" pitchFamily="34" charset="0"/>
                <a:ea typeface="MiSans" pitchFamily="34" charset="-122"/>
                <a:cs typeface="MiSans" pitchFamily="34" charset="-120"/>
              </a:rPr>
              <a:t>Thank</a:t>
            </a:r>
            <a:pPr algn="ctr" indent="0" marL="0">
              <a:lnSpc>
                <a:spcPct val="90000"/>
              </a:lnSpc>
              <a:buNone/>
            </a:pPr>
            <a:r>
              <a:rPr lang="en-US" sz="9600" b="1" dirty="0">
                <a:solidFill>
                  <a:srgbClr val="F8D089"/>
                </a:solidFill>
                <a:latin typeface="MiSans" pitchFamily="34" charset="0"/>
                <a:ea typeface="MiSans" pitchFamily="34" charset="-122"/>
                <a:cs typeface="MiSans" pitchFamily="34" charset="-120"/>
              </a:rPr>
              <a:t> </a:t>
            </a:r>
            <a:pPr algn="ctr" indent="0" marL="0">
              <a:lnSpc>
                <a:spcPct val="90000"/>
              </a:lnSpc>
              <a:buNone/>
            </a:pPr>
            <a:r>
              <a:rPr lang="en-US" sz="9600" b="1" dirty="0">
                <a:solidFill>
                  <a:srgbClr val="F8D089"/>
                </a:solidFill>
                <a:latin typeface="MiSans" pitchFamily="34" charset="0"/>
                <a:ea typeface="MiSans" pitchFamily="34" charset="-122"/>
                <a:cs typeface="MiSans" pitchFamily="34" charset="-120"/>
              </a:rPr>
              <a:t>you.</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48-d2r9ba1e3tpg8rchv35g.jpg">    </p:cNvPr>
          <p:cNvPicPr>
            <a:picLocks noChangeAspect="1"/>
          </p:cNvPicPr>
          <p:nvPr/>
        </p:nvPicPr>
        <p:blipFill>
          <a:blip r:embed="rId1"/>
          <a:srcRect l="6932" r="28768" t="33896" b="8951"/>
          <a:stretch/>
        </p:blipFill>
        <p:spPr>
          <a:xfrm>
            <a:off x="0" y="3426"/>
            <a:ext cx="12191999" cy="6864626"/>
          </a:xfrm>
          <a:prstGeom prst="rect">
            <a:avLst/>
          </a:prstGeom>
        </p:spPr>
      </p:pic>
      <p:sp>
        <p:nvSpPr>
          <p:cNvPr id="3" name="Text 0"/>
          <p:cNvSpPr/>
          <p:nvPr/>
        </p:nvSpPr>
        <p:spPr>
          <a:xfrm>
            <a:off x="1784985" y="3718560"/>
            <a:ext cx="9302750" cy="502920"/>
          </a:xfrm>
          <a:prstGeom prst="rect">
            <a:avLst/>
          </a:prstGeom>
          <a:noFill/>
          <a:ln/>
        </p:spPr>
        <p:txBody>
          <a:bodyPr wrap="square" lIns="0" tIns="0" rIns="0" bIns="0" rtlCol="0" anchor="t"/>
          <a:lstStyle/>
          <a:p>
            <a:pPr algn="ctr" indent="0" marL="0">
              <a:lnSpc>
                <a:spcPct val="100000"/>
              </a:lnSpc>
              <a:buNone/>
            </a:pPr>
            <a:r>
              <a:rPr lang="en-US" sz="3200" dirty="0">
                <a:solidFill>
                  <a:srgbClr val="000000"/>
                </a:solidFill>
                <a:latin typeface="MiSans" pitchFamily="34" charset="0"/>
                <a:ea typeface="MiSans" pitchFamily="34" charset="-122"/>
                <a:cs typeface="MiSans" pitchFamily="34" charset="-120"/>
              </a:rPr>
              <a:t>Problem &amp; Vision</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5101273" y="1383665"/>
            <a:ext cx="2284095" cy="2335530"/>
          </a:xfrm>
          <a:prstGeom prst="rect">
            <a:avLst/>
          </a:prstGeom>
          <a:solidFill>
            <a:srgbClr val="000000">
              <a:alpha val="0"/>
            </a:srgbClr>
          </a:solidFill>
          <a:ln/>
          <a:effectLst>
            <a:outerShdw sx="100000" sy="100000" kx="0" ky="0" algn="bl" rotWithShape="0" blurRad="50800" dist="26941" dir="2700000">
              <a:srgbClr val="000000">
                <a:alpha val="40000"/>
              </a:srgbClr>
            </a:outerShdw>
          </a:effectLst>
        </p:spPr>
      </p:sp>
      <p:sp>
        <p:nvSpPr>
          <p:cNvPr id="10" name="Text 7"/>
          <p:cNvSpPr/>
          <p:nvPr/>
        </p:nvSpPr>
        <p:spPr>
          <a:xfrm>
            <a:off x="5101273" y="1383665"/>
            <a:ext cx="2284095" cy="2335530"/>
          </a:xfrm>
          <a:prstGeom prst="rect">
            <a:avLst/>
          </a:prstGeom>
          <a:noFill/>
          <a:ln/>
        </p:spPr>
        <p:txBody>
          <a:bodyPr wrap="square" lIns="0" tIns="0" rIns="0" bIns="0" rtlCol="0" anchor="t"/>
          <a:lstStyle/>
          <a:p>
            <a:pPr algn="ctr" indent="0" marL="0">
              <a:lnSpc>
                <a:spcPct val="110000"/>
              </a:lnSpc>
              <a:buNone/>
            </a:pPr>
            <a:r>
              <a:rPr lang="en-US" sz="13800" dirty="0">
                <a:solidFill>
                  <a:srgbClr val="000000"/>
                </a:solidFill>
                <a:latin typeface="MiSans" pitchFamily="34" charset="0"/>
                <a:ea typeface="MiSans" pitchFamily="34" charset="-122"/>
                <a:cs typeface="MiSans" pitchFamily="34" charset="-120"/>
              </a:rPr>
              <a:t>01</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1-d2r9bape3tpg8rchv360.jpg">    </p:cNvPr>
          <p:cNvPicPr>
            <a:picLocks noChangeAspect="1"/>
          </p:cNvPicPr>
          <p:nvPr/>
        </p:nvPicPr>
        <p:blipFill>
          <a:blip r:embed="rId1"/>
          <a:srcRect l="0" r="0" t="17" b="17"/>
          <a:stretch/>
        </p:blipFill>
        <p:spPr>
          <a:xfrm>
            <a:off x="-3179" y="-1"/>
            <a:ext cx="12194137" cy="6865829"/>
          </a:xfrm>
          <a:prstGeom prst="rect">
            <a:avLst/>
          </a:prstGeom>
        </p:spPr>
      </p:pic>
      <p:pic>
        <p:nvPicPr>
          <p:cNvPr id="3" name="Image 1" descr="https://kimi-img.moonshot.cn/pub/slides/slides_tmpl/image/25-09-02-14:58:55-d2r9bbpe3tpg8rchv3jg.png">    </p:cNvPr>
          <p:cNvPicPr>
            <a:picLocks noChangeAspect="1"/>
          </p:cNvPicPr>
          <p:nvPr/>
        </p:nvPicPr>
        <p:blipFill>
          <a:blip r:embed="rId2"/>
          <a:stretch>
            <a:fillRect/>
          </a:stretch>
        </p:blipFill>
        <p:spPr>
          <a:xfrm>
            <a:off x="312420" y="1460500"/>
            <a:ext cx="11003280" cy="1807210"/>
          </a:xfrm>
          <a:prstGeom prst="rect">
            <a:avLst/>
          </a:prstGeom>
        </p:spPr>
      </p:pic>
      <p:sp>
        <p:nvSpPr>
          <p:cNvPr id="4" name="Shape 0"/>
          <p:cNvSpPr/>
          <p:nvPr/>
        </p:nvSpPr>
        <p:spPr>
          <a:xfrm flipH="1">
            <a:off x="11353165" y="930910"/>
            <a:ext cx="78105" cy="71755"/>
          </a:xfrm>
          <a:prstGeom prst="ellipse">
            <a:avLst/>
          </a:prstGeom>
          <a:solidFill>
            <a:srgbClr val="FFFFFF"/>
          </a:solidFill>
          <a:ln/>
        </p:spPr>
      </p:sp>
      <p:sp>
        <p:nvSpPr>
          <p:cNvPr id="5" name="Text 1"/>
          <p:cNvSpPr/>
          <p:nvPr/>
        </p:nvSpPr>
        <p:spPr>
          <a:xfrm>
            <a:off x="11353165" y="930910"/>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2"/>
          <p:cNvSpPr/>
          <p:nvPr/>
        </p:nvSpPr>
        <p:spPr>
          <a:xfrm flipH="1">
            <a:off x="11224895" y="930910"/>
            <a:ext cx="78105" cy="71755"/>
          </a:xfrm>
          <a:prstGeom prst="ellipse">
            <a:avLst/>
          </a:prstGeom>
          <a:solidFill>
            <a:srgbClr val="FFFFFF">
              <a:alpha val="56471"/>
            </a:srgbClr>
          </a:solidFill>
          <a:ln/>
        </p:spPr>
      </p:sp>
      <p:sp>
        <p:nvSpPr>
          <p:cNvPr id="7" name="Text 3"/>
          <p:cNvSpPr/>
          <p:nvPr/>
        </p:nvSpPr>
        <p:spPr>
          <a:xfrm>
            <a:off x="11224895" y="930910"/>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4"/>
          <p:cNvSpPr/>
          <p:nvPr/>
        </p:nvSpPr>
        <p:spPr>
          <a:xfrm flipH="1">
            <a:off x="11093450" y="930910"/>
            <a:ext cx="78105" cy="71755"/>
          </a:xfrm>
          <a:prstGeom prst="ellipse">
            <a:avLst/>
          </a:prstGeom>
          <a:solidFill>
            <a:srgbClr val="FFFFFF"/>
          </a:solidFill>
          <a:ln/>
        </p:spPr>
      </p:sp>
      <p:sp>
        <p:nvSpPr>
          <p:cNvPr id="9" name="Text 5"/>
          <p:cNvSpPr/>
          <p:nvPr/>
        </p:nvSpPr>
        <p:spPr>
          <a:xfrm>
            <a:off x="11093450" y="930910"/>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6"/>
          <p:cNvSpPr/>
          <p:nvPr/>
        </p:nvSpPr>
        <p:spPr>
          <a:xfrm flipH="1">
            <a:off x="10962640" y="930910"/>
            <a:ext cx="78105" cy="71755"/>
          </a:xfrm>
          <a:prstGeom prst="ellipse">
            <a:avLst/>
          </a:prstGeom>
          <a:solidFill>
            <a:srgbClr val="FFFFFF">
              <a:alpha val="56471"/>
            </a:srgbClr>
          </a:solidFill>
          <a:ln/>
        </p:spPr>
      </p:sp>
      <p:sp>
        <p:nvSpPr>
          <p:cNvPr id="11" name="Text 7"/>
          <p:cNvSpPr/>
          <p:nvPr/>
        </p:nvSpPr>
        <p:spPr>
          <a:xfrm>
            <a:off x="10962640" y="930910"/>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Text 8"/>
          <p:cNvSpPr/>
          <p:nvPr/>
        </p:nvSpPr>
        <p:spPr>
          <a:xfrm>
            <a:off x="542215" y="710421"/>
            <a:ext cx="8152877" cy="833184"/>
          </a:xfrm>
          <a:prstGeom prst="rect">
            <a:avLst/>
          </a:prstGeom>
          <a:noFill/>
          <a:ln/>
        </p:spPr>
        <p:txBody>
          <a:bodyPr wrap="square" lIns="91440" tIns="45720" rIns="91440" bIns="45720" rtlCol="0" anchor="t"/>
          <a:lstStyle/>
          <a:p>
            <a:pPr algn="l" indent="0" marL="0">
              <a:lnSpc>
                <a:spcPct val="100000"/>
              </a:lnSpc>
              <a:buNone/>
            </a:pPr>
            <a:r>
              <a:rPr lang="en-US" sz="3600" b="1" spc="300" kern="0" dirty="0">
                <a:solidFill>
                  <a:srgbClr val="FFFFFF"/>
                </a:solidFill>
                <a:latin typeface="MiSans" pitchFamily="34" charset="0"/>
                <a:ea typeface="MiSans" pitchFamily="34" charset="-122"/>
                <a:cs typeface="MiSans" pitchFamily="34" charset="-120"/>
              </a:rPr>
              <a:t>Daily Issues Overwhelm Residents</a:t>
            </a:r>
            <a:endParaRPr lang="en-US" sz="1600" dirty="0"/>
          </a:p>
        </p:txBody>
      </p:sp>
      <p:sp>
        <p:nvSpPr>
          <p:cNvPr id="13" name="Shape 9"/>
          <p:cNvSpPr/>
          <p:nvPr/>
        </p:nvSpPr>
        <p:spPr>
          <a:xfrm>
            <a:off x="2021813" y="2825476"/>
            <a:ext cx="637958" cy="637956"/>
          </a:xfrm>
          <a:prstGeom prst="ellipse">
            <a:avLst/>
          </a:prstGeom>
          <a:gradFill rotWithShape="1" flip="none">
            <a:gsLst>
              <a:gs pos="0">
                <a:srgbClr val="754412"/>
              </a:gs>
              <a:gs pos="10000">
                <a:srgbClr val="754412"/>
              </a:gs>
              <a:gs pos="85000">
                <a:srgbClr val="F5C166"/>
              </a:gs>
              <a:gs pos="100000">
                <a:srgbClr val="E2AA62"/>
              </a:gs>
            </a:gsLst>
            <a:lin ang="2700000" scaled="1"/>
          </a:gradFill>
          <a:ln w="12700">
            <a:solidFill>
              <a:srgbClr val="FBE199"/>
            </a:solidFill>
            <a:prstDash val="solid"/>
          </a:ln>
          <a:effectLst>
            <a:outerShdw sx="100000" sy="100000" kx="0" ky="0" algn="bl" rotWithShape="0" blurRad="290837" dist="50800" dir="2700000">
              <a:srgbClr val="f5c166">
                <a:alpha val="92941"/>
              </a:srgbClr>
            </a:outerShdw>
          </a:effectLst>
        </p:spPr>
      </p:sp>
      <p:sp>
        <p:nvSpPr>
          <p:cNvPr id="14" name="Text 10"/>
          <p:cNvSpPr/>
          <p:nvPr/>
        </p:nvSpPr>
        <p:spPr>
          <a:xfrm>
            <a:off x="2021813" y="2825476"/>
            <a:ext cx="637958" cy="637956"/>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5" name="Shape 11"/>
          <p:cNvSpPr/>
          <p:nvPr/>
        </p:nvSpPr>
        <p:spPr>
          <a:xfrm>
            <a:off x="5811493" y="1760581"/>
            <a:ext cx="637958" cy="637956"/>
          </a:xfrm>
          <a:prstGeom prst="ellipse">
            <a:avLst/>
          </a:prstGeom>
          <a:gradFill rotWithShape="1" flip="none">
            <a:gsLst>
              <a:gs pos="0">
                <a:srgbClr val="754412"/>
              </a:gs>
              <a:gs pos="10000">
                <a:srgbClr val="754412"/>
              </a:gs>
              <a:gs pos="85000">
                <a:srgbClr val="F5C166"/>
              </a:gs>
              <a:gs pos="100000">
                <a:srgbClr val="E2AA62"/>
              </a:gs>
            </a:gsLst>
            <a:lin ang="2700000" scaled="1"/>
          </a:gradFill>
          <a:ln w="12700">
            <a:solidFill>
              <a:srgbClr val="FBE199"/>
            </a:solidFill>
            <a:prstDash val="solid"/>
          </a:ln>
          <a:effectLst>
            <a:outerShdw sx="100000" sy="100000" kx="0" ky="0" algn="bl" rotWithShape="0" blurRad="290837" dist="50800" dir="2700000">
              <a:srgbClr val="f5c166">
                <a:alpha val="92941"/>
              </a:srgbClr>
            </a:outerShdw>
          </a:effectLst>
        </p:spPr>
      </p:sp>
      <p:sp>
        <p:nvSpPr>
          <p:cNvPr id="16" name="Text 12"/>
          <p:cNvSpPr/>
          <p:nvPr/>
        </p:nvSpPr>
        <p:spPr>
          <a:xfrm>
            <a:off x="5811493" y="1760581"/>
            <a:ext cx="637958" cy="637956"/>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7" name="Shape 13"/>
          <p:cNvSpPr/>
          <p:nvPr/>
        </p:nvSpPr>
        <p:spPr>
          <a:xfrm>
            <a:off x="9401148" y="1152251"/>
            <a:ext cx="637958" cy="637956"/>
          </a:xfrm>
          <a:prstGeom prst="ellipse">
            <a:avLst/>
          </a:prstGeom>
          <a:gradFill rotWithShape="1" flip="none">
            <a:gsLst>
              <a:gs pos="0">
                <a:srgbClr val="754412"/>
              </a:gs>
              <a:gs pos="10000">
                <a:srgbClr val="754412"/>
              </a:gs>
              <a:gs pos="85000">
                <a:srgbClr val="F5C166"/>
              </a:gs>
              <a:gs pos="100000">
                <a:srgbClr val="E2AA62"/>
              </a:gs>
            </a:gsLst>
            <a:lin ang="2700000" scaled="1"/>
          </a:gradFill>
          <a:ln w="12700">
            <a:solidFill>
              <a:srgbClr val="FBE199"/>
            </a:solidFill>
            <a:prstDash val="solid"/>
          </a:ln>
          <a:effectLst>
            <a:outerShdw sx="100000" sy="100000" kx="0" ky="0" algn="bl" rotWithShape="0" blurRad="290837" dist="50800" dir="2700000">
              <a:srgbClr val="f5c166">
                <a:alpha val="92941"/>
              </a:srgbClr>
            </a:outerShdw>
          </a:effectLst>
        </p:spPr>
      </p:sp>
      <p:sp>
        <p:nvSpPr>
          <p:cNvPr id="18" name="Text 14"/>
          <p:cNvSpPr/>
          <p:nvPr/>
        </p:nvSpPr>
        <p:spPr>
          <a:xfrm>
            <a:off x="9401148" y="1152251"/>
            <a:ext cx="637958" cy="637956"/>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9" name="Shape 15"/>
          <p:cNvSpPr/>
          <p:nvPr/>
        </p:nvSpPr>
        <p:spPr>
          <a:xfrm>
            <a:off x="2178605" y="2936563"/>
            <a:ext cx="364366" cy="405626"/>
          </a:xfrm>
          <a:prstGeom prst="rect">
            <a:avLst/>
          </a:prstGeom>
          <a:solidFill>
            <a:srgbClr val="000000">
              <a:alpha val="0"/>
            </a:srgbClr>
          </a:solidFill>
          <a:ln/>
        </p:spPr>
      </p:sp>
      <p:sp>
        <p:nvSpPr>
          <p:cNvPr id="20" name="Text 16"/>
          <p:cNvSpPr/>
          <p:nvPr/>
        </p:nvSpPr>
        <p:spPr>
          <a:xfrm>
            <a:off x="2178605" y="2936563"/>
            <a:ext cx="364366" cy="405626"/>
          </a:xfrm>
          <a:prstGeom prst="rect">
            <a:avLst/>
          </a:prstGeom>
          <a:noFill/>
          <a:ln/>
        </p:spPr>
        <p:txBody>
          <a:bodyPr wrap="square" lIns="0" tIns="0" rIns="0" bIns="0" rtlCol="0" anchor="t"/>
          <a:lstStyle/>
          <a:p>
            <a:pPr algn="l" indent="0" marL="0">
              <a:lnSpc>
                <a:spcPct val="110000"/>
              </a:lnSpc>
              <a:buNone/>
            </a:pPr>
            <a:r>
              <a:rPr lang="en-US" sz="2400" dirty="0">
                <a:solidFill>
                  <a:srgbClr val="FFFFFF"/>
                </a:solidFill>
                <a:latin typeface="MiSans" pitchFamily="34" charset="0"/>
                <a:ea typeface="MiSans" pitchFamily="34" charset="-122"/>
                <a:cs typeface="MiSans" pitchFamily="34" charset="-120"/>
              </a:rPr>
              <a:t>01</a:t>
            </a:r>
            <a:endParaRPr lang="en-US" sz="1600" dirty="0"/>
          </a:p>
        </p:txBody>
      </p:sp>
      <p:sp>
        <p:nvSpPr>
          <p:cNvPr id="21" name="Text 17"/>
          <p:cNvSpPr/>
          <p:nvPr/>
        </p:nvSpPr>
        <p:spPr>
          <a:xfrm>
            <a:off x="980435" y="3709885"/>
            <a:ext cx="3145914" cy="276225"/>
          </a:xfrm>
          <a:prstGeom prst="rect">
            <a:avLst/>
          </a:prstGeom>
          <a:noFill/>
          <a:ln/>
        </p:spPr>
        <p:txBody>
          <a:bodyPr wrap="square" lIns="0" tIns="0" rIns="0" bIns="0" rtlCol="0" anchor="t">
            <a:spAutoFit/>
          </a:bodyPr>
          <a:lstStyle/>
          <a:p>
            <a:pPr algn="l" indent="0" marL="0">
              <a:lnSpc>
                <a:spcPct val="100000"/>
              </a:lnSpc>
              <a:buNone/>
            </a:pPr>
            <a:r>
              <a:rPr lang="en-US" sz="1800" b="1" spc="110" kern="0" dirty="0">
                <a:solidFill>
                  <a:srgbClr val="FBE199"/>
                </a:solidFill>
                <a:latin typeface="MiSans" pitchFamily="34" charset="0"/>
                <a:ea typeface="MiSans" pitchFamily="34" charset="-122"/>
                <a:cs typeface="MiSans" pitchFamily="34" charset="-120"/>
              </a:rPr>
              <a:t>Common Challenges</a:t>
            </a:r>
            <a:endParaRPr lang="en-US" sz="1600" dirty="0"/>
          </a:p>
        </p:txBody>
      </p:sp>
      <p:sp>
        <p:nvSpPr>
          <p:cNvPr id="22" name="Text 18"/>
          <p:cNvSpPr/>
          <p:nvPr/>
        </p:nvSpPr>
        <p:spPr>
          <a:xfrm>
            <a:off x="764540" y="4006215"/>
            <a:ext cx="3496945" cy="192008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Residents in apartment complexes face frequent issues like water leakages, power outages, and waste collection delays. These problems are compounded by security complaints, making daily life inconvenient.</a:t>
            </a:r>
            <a:endParaRPr lang="en-US" sz="1600" dirty="0"/>
          </a:p>
        </p:txBody>
      </p:sp>
      <p:sp>
        <p:nvSpPr>
          <p:cNvPr id="23" name="Shape 19"/>
          <p:cNvSpPr/>
          <p:nvPr/>
        </p:nvSpPr>
        <p:spPr>
          <a:xfrm>
            <a:off x="5942893" y="1871668"/>
            <a:ext cx="481166" cy="405626"/>
          </a:xfrm>
          <a:prstGeom prst="rect">
            <a:avLst/>
          </a:prstGeom>
          <a:solidFill>
            <a:srgbClr val="000000">
              <a:alpha val="0"/>
            </a:srgbClr>
          </a:solidFill>
          <a:ln/>
        </p:spPr>
      </p:sp>
      <p:sp>
        <p:nvSpPr>
          <p:cNvPr id="24" name="Text 20"/>
          <p:cNvSpPr/>
          <p:nvPr/>
        </p:nvSpPr>
        <p:spPr>
          <a:xfrm>
            <a:off x="5942893" y="1871668"/>
            <a:ext cx="481166" cy="405626"/>
          </a:xfrm>
          <a:prstGeom prst="rect">
            <a:avLst/>
          </a:prstGeom>
          <a:noFill/>
          <a:ln/>
        </p:spPr>
        <p:txBody>
          <a:bodyPr wrap="square" lIns="0" tIns="0" rIns="0" bIns="0" rtlCol="0" anchor="t"/>
          <a:lstStyle/>
          <a:p>
            <a:pPr algn="l" indent="0" marL="0">
              <a:lnSpc>
                <a:spcPct val="110000"/>
              </a:lnSpc>
              <a:buNone/>
            </a:pPr>
            <a:r>
              <a:rPr lang="en-US" sz="2400" dirty="0">
                <a:solidFill>
                  <a:srgbClr val="FFFFFF"/>
                </a:solidFill>
                <a:latin typeface="MiSans" pitchFamily="34" charset="0"/>
                <a:ea typeface="MiSans" pitchFamily="34" charset="-122"/>
                <a:cs typeface="MiSans" pitchFamily="34" charset="-120"/>
              </a:rPr>
              <a:t>02</a:t>
            </a:r>
            <a:endParaRPr lang="en-US" sz="1600" dirty="0"/>
          </a:p>
        </p:txBody>
      </p:sp>
      <p:sp>
        <p:nvSpPr>
          <p:cNvPr id="25" name="Text 21"/>
          <p:cNvSpPr/>
          <p:nvPr/>
        </p:nvSpPr>
        <p:spPr>
          <a:xfrm>
            <a:off x="4577208" y="3404417"/>
            <a:ext cx="3145915" cy="276225"/>
          </a:xfrm>
          <a:prstGeom prst="rect">
            <a:avLst/>
          </a:prstGeom>
          <a:noFill/>
          <a:ln/>
        </p:spPr>
        <p:txBody>
          <a:bodyPr wrap="square" lIns="0" tIns="0" rIns="0" bIns="0" rtlCol="0" anchor="t">
            <a:spAutoFit/>
          </a:bodyPr>
          <a:lstStyle/>
          <a:p>
            <a:pPr algn="l" indent="0" marL="0">
              <a:lnSpc>
                <a:spcPct val="100000"/>
              </a:lnSpc>
              <a:buNone/>
            </a:pPr>
            <a:r>
              <a:rPr lang="en-US" sz="1800" b="1" spc="110" kern="0" dirty="0">
                <a:solidFill>
                  <a:srgbClr val="FBE199"/>
                </a:solidFill>
                <a:latin typeface="MiSans" pitchFamily="34" charset="0"/>
                <a:ea typeface="MiSans" pitchFamily="34" charset="-122"/>
                <a:cs typeface="MiSans" pitchFamily="34" charset="-120"/>
              </a:rPr>
              <a:t>Inefficient Reporting</a:t>
            </a:r>
            <a:endParaRPr lang="en-US" sz="1600" dirty="0"/>
          </a:p>
        </p:txBody>
      </p:sp>
      <p:sp>
        <p:nvSpPr>
          <p:cNvPr id="26" name="Text 22"/>
          <p:cNvSpPr/>
          <p:nvPr/>
        </p:nvSpPr>
        <p:spPr>
          <a:xfrm>
            <a:off x="4346575" y="3688080"/>
            <a:ext cx="3496945" cy="192008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Current reporting methods—phone calls, registers, or WhatsApp groups—lead to miscommunication, significant delays, and a lack of accountability. This results in unresolved issues and resident frustration.</a:t>
            </a:r>
            <a:endParaRPr lang="en-US" sz="1600" dirty="0"/>
          </a:p>
        </p:txBody>
      </p:sp>
      <p:sp>
        <p:nvSpPr>
          <p:cNvPr id="27" name="Shape 23"/>
          <p:cNvSpPr/>
          <p:nvPr/>
        </p:nvSpPr>
        <p:spPr>
          <a:xfrm>
            <a:off x="9532548" y="1263338"/>
            <a:ext cx="481166" cy="405626"/>
          </a:xfrm>
          <a:prstGeom prst="rect">
            <a:avLst/>
          </a:prstGeom>
          <a:solidFill>
            <a:srgbClr val="000000">
              <a:alpha val="0"/>
            </a:srgbClr>
          </a:solidFill>
          <a:ln/>
        </p:spPr>
      </p:sp>
      <p:sp>
        <p:nvSpPr>
          <p:cNvPr id="28" name="Text 24"/>
          <p:cNvSpPr/>
          <p:nvPr/>
        </p:nvSpPr>
        <p:spPr>
          <a:xfrm>
            <a:off x="9532548" y="1263338"/>
            <a:ext cx="481166" cy="405626"/>
          </a:xfrm>
          <a:prstGeom prst="rect">
            <a:avLst/>
          </a:prstGeom>
          <a:noFill/>
          <a:ln/>
        </p:spPr>
        <p:txBody>
          <a:bodyPr wrap="square" lIns="0" tIns="0" rIns="0" bIns="0" rtlCol="0" anchor="t"/>
          <a:lstStyle/>
          <a:p>
            <a:pPr algn="l" indent="0" marL="0">
              <a:lnSpc>
                <a:spcPct val="110000"/>
              </a:lnSpc>
              <a:buNone/>
            </a:pPr>
            <a:r>
              <a:rPr lang="en-US" sz="2400" dirty="0">
                <a:solidFill>
                  <a:srgbClr val="FFFFFF"/>
                </a:solidFill>
                <a:latin typeface="MiSans" pitchFamily="34" charset="0"/>
                <a:ea typeface="MiSans" pitchFamily="34" charset="-122"/>
                <a:cs typeface="MiSans" pitchFamily="34" charset="-120"/>
              </a:rPr>
              <a:t>03</a:t>
            </a:r>
            <a:endParaRPr lang="en-US" sz="1600" dirty="0"/>
          </a:p>
        </p:txBody>
      </p:sp>
      <p:sp>
        <p:nvSpPr>
          <p:cNvPr id="29" name="Text 25"/>
          <p:cNvSpPr/>
          <p:nvPr/>
        </p:nvSpPr>
        <p:spPr>
          <a:xfrm>
            <a:off x="8202723" y="2675838"/>
            <a:ext cx="3177217" cy="276225"/>
          </a:xfrm>
          <a:prstGeom prst="rect">
            <a:avLst/>
          </a:prstGeom>
          <a:noFill/>
          <a:ln/>
        </p:spPr>
        <p:txBody>
          <a:bodyPr wrap="square" lIns="0" tIns="0" rIns="0" bIns="0" rtlCol="0" anchor="t">
            <a:spAutoFit/>
          </a:bodyPr>
          <a:lstStyle/>
          <a:p>
            <a:pPr algn="l" indent="0" marL="0">
              <a:lnSpc>
                <a:spcPct val="100000"/>
              </a:lnSpc>
              <a:buNone/>
            </a:pPr>
            <a:r>
              <a:rPr lang="en-US" sz="1800" b="1" spc="110" kern="0" dirty="0">
                <a:solidFill>
                  <a:srgbClr val="FBE199"/>
                </a:solidFill>
                <a:latin typeface="MiSans" pitchFamily="34" charset="0"/>
                <a:ea typeface="MiSans" pitchFamily="34" charset="-122"/>
                <a:cs typeface="MiSans" pitchFamily="34" charset="-120"/>
              </a:rPr>
              <a:t>Manual Bill Tracking</a:t>
            </a:r>
            <a:endParaRPr lang="en-US" sz="1600" dirty="0"/>
          </a:p>
        </p:txBody>
      </p:sp>
      <p:sp>
        <p:nvSpPr>
          <p:cNvPr id="30" name="Text 26"/>
          <p:cNvSpPr/>
          <p:nvPr/>
        </p:nvSpPr>
        <p:spPr>
          <a:xfrm>
            <a:off x="7969250" y="2955925"/>
            <a:ext cx="3496945" cy="192008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Monthly utility bills like water, electricity, and maintenance charges are tracked manually. This makes it difficult for both residents and administrators to monitor payments and overdue bills, adding to the administrative burden.</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D0D0D"/>
        </a:solidFill>
      </p:bgPr>
    </p:bg>
    <p:spTree>
      <p:nvGrpSpPr>
        <p:cNvPr id="1" name=""/>
        <p:cNvGrpSpPr/>
        <p:nvPr/>
      </p:nvGrpSpPr>
      <p:grpSpPr>
        <a:xfrm>
          <a:off x="0" y="0"/>
          <a:ext cx="0" cy="0"/>
          <a:chOff x="0" y="0"/>
          <a:chExt cx="0" cy="0"/>
        </a:xfrm>
      </p:grpSpPr>
      <p:sp>
        <p:nvSpPr>
          <p:cNvPr id="2" name="Text 0"/>
          <p:cNvSpPr/>
          <p:nvPr/>
        </p:nvSpPr>
        <p:spPr>
          <a:xfrm>
            <a:off x="934263" y="479263"/>
            <a:ext cx="3049055" cy="606887"/>
          </a:xfrm>
          <a:prstGeom prst="rect">
            <a:avLst/>
          </a:prstGeom>
          <a:noFill/>
          <a:ln/>
        </p:spPr>
        <p:txBody>
          <a:bodyPr wrap="square" lIns="91440" tIns="45720" rIns="91440" bIns="45720" rtlCol="0" anchor="ctr"/>
          <a:lstStyle/>
          <a:p>
            <a:pPr algn="l" indent="0" marL="0">
              <a:lnSpc>
                <a:spcPct val="90000"/>
              </a:lnSpc>
              <a:buNone/>
            </a:pPr>
            <a:r>
              <a:rPr lang="en-US" sz="4400" dirty="0">
                <a:solidFill>
                  <a:srgbClr val="000000"/>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542215" y="998076"/>
            <a:ext cx="8152877" cy="833184"/>
          </a:xfrm>
          <a:prstGeom prst="rect">
            <a:avLst/>
          </a:prstGeom>
          <a:noFill/>
          <a:ln/>
        </p:spPr>
        <p:txBody>
          <a:bodyPr wrap="square" lIns="91440" tIns="45720" rIns="91440" bIns="45720" rtlCol="0" anchor="t"/>
          <a:lstStyle/>
          <a:p>
            <a:pPr algn="l" indent="0" marL="0">
              <a:lnSpc>
                <a:spcPct val="100000"/>
              </a:lnSpc>
              <a:buNone/>
            </a:pPr>
            <a:r>
              <a:rPr lang="en-US" sz="3600" b="1" spc="300" kern="0" dirty="0">
                <a:solidFill>
                  <a:srgbClr val="FFFFFF"/>
                </a:solidFill>
                <a:latin typeface="MiSans" pitchFamily="34" charset="0"/>
                <a:ea typeface="MiSans" pitchFamily="34" charset="-122"/>
                <a:cs typeface="MiSans" pitchFamily="34" charset="-120"/>
              </a:rPr>
              <a:t>Stakeholder Pain Points Mapped</a:t>
            </a:r>
            <a:endParaRPr lang="en-US" sz="1600" dirty="0"/>
          </a:p>
        </p:txBody>
      </p:sp>
      <p:sp>
        <p:nvSpPr>
          <p:cNvPr id="4" name="Shape 2"/>
          <p:cNvSpPr/>
          <p:nvPr/>
        </p:nvSpPr>
        <p:spPr>
          <a:xfrm>
            <a:off x="691515" y="6181725"/>
            <a:ext cx="0" cy="125730"/>
          </a:xfrm>
          <a:prstGeom prst="line">
            <a:avLst/>
          </a:prstGeom>
          <a:noFill/>
          <a:ln w="12700">
            <a:solidFill>
              <a:srgbClr val="FFFFFF"/>
            </a:solidFill>
            <a:prstDash val="solid"/>
            <a:headEnd type="none"/>
            <a:tailEnd type="none"/>
          </a:ln>
        </p:spPr>
      </p:sp>
      <p:sp>
        <p:nvSpPr>
          <p:cNvPr id="5" name="Shape 3"/>
          <p:cNvSpPr/>
          <p:nvPr/>
        </p:nvSpPr>
        <p:spPr>
          <a:xfrm>
            <a:off x="779780" y="6181725"/>
            <a:ext cx="0" cy="125730"/>
          </a:xfrm>
          <a:prstGeom prst="line">
            <a:avLst/>
          </a:prstGeom>
          <a:noFill/>
          <a:ln w="12700">
            <a:solidFill>
              <a:srgbClr val="FFFFFF"/>
            </a:solidFill>
            <a:prstDash val="solid"/>
            <a:headEnd type="none"/>
            <a:tailEnd type="none"/>
          </a:ln>
        </p:spPr>
      </p:sp>
      <p:sp>
        <p:nvSpPr>
          <p:cNvPr id="6" name="Shape 4"/>
          <p:cNvSpPr/>
          <p:nvPr/>
        </p:nvSpPr>
        <p:spPr>
          <a:xfrm>
            <a:off x="867410" y="6134735"/>
            <a:ext cx="0" cy="220345"/>
          </a:xfrm>
          <a:prstGeom prst="line">
            <a:avLst/>
          </a:prstGeom>
          <a:noFill/>
          <a:ln w="12700">
            <a:solidFill>
              <a:srgbClr val="FFFFFF"/>
            </a:solidFill>
            <a:prstDash val="solid"/>
            <a:headEnd type="none"/>
            <a:tailEnd type="none"/>
          </a:ln>
        </p:spPr>
      </p:sp>
      <p:sp>
        <p:nvSpPr>
          <p:cNvPr id="7" name="Shape 5"/>
          <p:cNvSpPr/>
          <p:nvPr/>
        </p:nvSpPr>
        <p:spPr>
          <a:xfrm>
            <a:off x="955675" y="6181725"/>
            <a:ext cx="0" cy="125730"/>
          </a:xfrm>
          <a:prstGeom prst="line">
            <a:avLst/>
          </a:prstGeom>
          <a:noFill/>
          <a:ln w="12700">
            <a:solidFill>
              <a:srgbClr val="FFFFFF"/>
            </a:solidFill>
            <a:prstDash val="solid"/>
            <a:headEnd type="none"/>
            <a:tailEnd type="none"/>
          </a:ln>
        </p:spPr>
      </p:sp>
      <p:sp>
        <p:nvSpPr>
          <p:cNvPr id="8" name="Shape 6"/>
          <p:cNvSpPr/>
          <p:nvPr/>
        </p:nvSpPr>
        <p:spPr>
          <a:xfrm>
            <a:off x="1043940" y="6181725"/>
            <a:ext cx="0" cy="125730"/>
          </a:xfrm>
          <a:prstGeom prst="line">
            <a:avLst/>
          </a:prstGeom>
          <a:noFill/>
          <a:ln w="12700">
            <a:solidFill>
              <a:srgbClr val="FFFFFF"/>
            </a:solidFill>
            <a:prstDash val="solid"/>
            <a:headEnd type="none"/>
            <a:tailEnd type="none"/>
          </a:ln>
        </p:spPr>
      </p:sp>
      <p:sp>
        <p:nvSpPr>
          <p:cNvPr id="9" name="Shape 7"/>
          <p:cNvSpPr/>
          <p:nvPr/>
        </p:nvSpPr>
        <p:spPr>
          <a:xfrm flipH="1">
            <a:off x="1573530" y="758825"/>
            <a:ext cx="78105" cy="71755"/>
          </a:xfrm>
          <a:prstGeom prst="ellipse">
            <a:avLst/>
          </a:prstGeom>
          <a:solidFill>
            <a:srgbClr val="FFFFFF"/>
          </a:solidFill>
          <a:ln/>
        </p:spPr>
      </p:sp>
      <p:sp>
        <p:nvSpPr>
          <p:cNvPr id="10" name="Text 8"/>
          <p:cNvSpPr/>
          <p:nvPr/>
        </p:nvSpPr>
        <p:spPr>
          <a:xfrm>
            <a:off x="1573530" y="758825"/>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Shape 9"/>
          <p:cNvSpPr/>
          <p:nvPr/>
        </p:nvSpPr>
        <p:spPr>
          <a:xfrm flipH="1">
            <a:off x="1445260" y="758825"/>
            <a:ext cx="78105" cy="71755"/>
          </a:xfrm>
          <a:prstGeom prst="ellipse">
            <a:avLst/>
          </a:prstGeom>
          <a:solidFill>
            <a:srgbClr val="FFFFFF">
              <a:alpha val="56471"/>
            </a:srgbClr>
          </a:solidFill>
          <a:ln/>
        </p:spPr>
      </p:sp>
      <p:sp>
        <p:nvSpPr>
          <p:cNvPr id="12" name="Text 10"/>
          <p:cNvSpPr/>
          <p:nvPr/>
        </p:nvSpPr>
        <p:spPr>
          <a:xfrm>
            <a:off x="1445260" y="758825"/>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Shape 11"/>
          <p:cNvSpPr/>
          <p:nvPr/>
        </p:nvSpPr>
        <p:spPr>
          <a:xfrm flipH="1">
            <a:off x="1313815" y="758825"/>
            <a:ext cx="78105" cy="71755"/>
          </a:xfrm>
          <a:prstGeom prst="ellipse">
            <a:avLst/>
          </a:prstGeom>
          <a:solidFill>
            <a:srgbClr val="FFFFFF"/>
          </a:solidFill>
          <a:ln/>
        </p:spPr>
      </p:sp>
      <p:sp>
        <p:nvSpPr>
          <p:cNvPr id="14" name="Text 12"/>
          <p:cNvSpPr/>
          <p:nvPr/>
        </p:nvSpPr>
        <p:spPr>
          <a:xfrm>
            <a:off x="1313815" y="758825"/>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5" name="Shape 13"/>
          <p:cNvSpPr/>
          <p:nvPr/>
        </p:nvSpPr>
        <p:spPr>
          <a:xfrm flipH="1">
            <a:off x="1183005" y="758825"/>
            <a:ext cx="78105" cy="71755"/>
          </a:xfrm>
          <a:prstGeom prst="ellipse">
            <a:avLst/>
          </a:prstGeom>
          <a:solidFill>
            <a:srgbClr val="FFFFFF">
              <a:alpha val="56471"/>
            </a:srgbClr>
          </a:solidFill>
          <a:ln/>
        </p:spPr>
      </p:sp>
      <p:sp>
        <p:nvSpPr>
          <p:cNvPr id="16" name="Text 14"/>
          <p:cNvSpPr/>
          <p:nvPr/>
        </p:nvSpPr>
        <p:spPr>
          <a:xfrm>
            <a:off x="1183005" y="758825"/>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17" name="Image 0" descr="https://kimi-img.moonshot.cn/pub/slides/slides_tmpl/image/25-09-02-14:58:52-d2r9bb1e3tpg8rchv3bg.png">    </p:cNvPr>
          <p:cNvPicPr>
            <a:picLocks noChangeAspect="1"/>
          </p:cNvPicPr>
          <p:nvPr/>
        </p:nvPicPr>
        <p:blipFill>
          <a:blip r:embed="rId1"/>
          <a:srcRect l="0" r="0" t="357" b="357"/>
          <a:stretch/>
        </p:blipFill>
        <p:spPr>
          <a:xfrm flipH="1" flipV="1">
            <a:off x="662940" y="541020"/>
            <a:ext cx="355600" cy="304800"/>
          </a:xfrm>
          <a:prstGeom prst="rect">
            <a:avLst/>
          </a:prstGeom>
        </p:spPr>
      </p:pic>
      <p:pic>
        <p:nvPicPr>
          <p:cNvPr id="18" name="Image 1" descr="https://kimi-img.moonshot.cn/pub/slides/slides_tmpl/image/25-09-02-14:58:52-d2r9bb1e3tpg8rchv3ag.png">    </p:cNvPr>
          <p:cNvPicPr>
            <a:picLocks noChangeAspect="1"/>
          </p:cNvPicPr>
          <p:nvPr/>
        </p:nvPicPr>
        <p:blipFill>
          <a:blip r:embed="rId2"/>
          <a:stretch>
            <a:fillRect/>
          </a:stretch>
        </p:blipFill>
        <p:spPr>
          <a:xfrm rot="5400000">
            <a:off x="4734560" y="-2088515"/>
            <a:ext cx="1564005" cy="9707880"/>
          </a:xfrm>
          <a:prstGeom prst="rect">
            <a:avLst/>
          </a:prstGeom>
        </p:spPr>
      </p:pic>
      <p:pic>
        <p:nvPicPr>
          <p:cNvPr id="19" name="Image 2" descr="https://kimi-img.moonshot.cn/pub/slides/slides_tmpl/image/25-09-02-14:58:52-d2r9bb1e3tpg8rchv3ag.png">    </p:cNvPr>
          <p:cNvPicPr>
            <a:picLocks noChangeAspect="1"/>
          </p:cNvPicPr>
          <p:nvPr/>
        </p:nvPicPr>
        <p:blipFill>
          <a:blip r:embed="rId3"/>
          <a:stretch>
            <a:fillRect/>
          </a:stretch>
        </p:blipFill>
        <p:spPr>
          <a:xfrm rot="5400000">
            <a:off x="4734560" y="-189865"/>
            <a:ext cx="1564005" cy="9707880"/>
          </a:xfrm>
          <a:prstGeom prst="rect">
            <a:avLst/>
          </a:prstGeom>
        </p:spPr>
      </p:pic>
      <p:sp>
        <p:nvSpPr>
          <p:cNvPr id="20" name="Text 15"/>
          <p:cNvSpPr/>
          <p:nvPr/>
        </p:nvSpPr>
        <p:spPr>
          <a:xfrm>
            <a:off x="955040" y="2101215"/>
            <a:ext cx="8086725" cy="303411"/>
          </a:xfrm>
          <a:prstGeom prst="rect">
            <a:avLst/>
          </a:prstGeom>
          <a:noFill/>
          <a:ln/>
        </p:spPr>
        <p:txBody>
          <a:bodyPr wrap="square" lIns="0" tIns="0" rIns="0" bIns="0" rtlCol="0" anchor="t">
            <a:spAutoFit/>
          </a:bodyPr>
          <a:lstStyle/>
          <a:p>
            <a:pPr algn="l" indent="0" marL="0">
              <a:lnSpc>
                <a:spcPct val="100000"/>
              </a:lnSpc>
              <a:buNone/>
            </a:pPr>
            <a:r>
              <a:rPr lang="en-US" sz="2000" b="1" spc="110" kern="0" dirty="0">
                <a:solidFill>
                  <a:srgbClr val="F8D089"/>
                </a:solidFill>
                <a:latin typeface="MiSans" pitchFamily="34" charset="0"/>
                <a:ea typeface="MiSans" pitchFamily="34" charset="-122"/>
                <a:cs typeface="MiSans" pitchFamily="34" charset="-120"/>
              </a:rPr>
              <a:t>Resident Needs</a:t>
            </a:r>
            <a:endParaRPr lang="en-US" sz="1600" dirty="0"/>
          </a:p>
        </p:txBody>
      </p:sp>
      <p:sp>
        <p:nvSpPr>
          <p:cNvPr id="21" name="Text 16"/>
          <p:cNvSpPr/>
          <p:nvPr/>
        </p:nvSpPr>
        <p:spPr>
          <a:xfrm>
            <a:off x="849630" y="2408555"/>
            <a:ext cx="9360535" cy="63996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Residents need a simple, one-click way to log complaints and track their status. They also require a transparent system for paying utility bills, ensuring clarity and ease of management.</a:t>
            </a:r>
            <a:endParaRPr lang="en-US" sz="1600" dirty="0"/>
          </a:p>
        </p:txBody>
      </p:sp>
      <p:sp>
        <p:nvSpPr>
          <p:cNvPr id="22" name="Text 17"/>
          <p:cNvSpPr/>
          <p:nvPr/>
        </p:nvSpPr>
        <p:spPr>
          <a:xfrm>
            <a:off x="955040" y="3999865"/>
            <a:ext cx="8086725" cy="303411"/>
          </a:xfrm>
          <a:prstGeom prst="rect">
            <a:avLst/>
          </a:prstGeom>
          <a:noFill/>
          <a:ln/>
        </p:spPr>
        <p:txBody>
          <a:bodyPr wrap="square" lIns="0" tIns="0" rIns="0" bIns="0" rtlCol="0" anchor="t">
            <a:spAutoFit/>
          </a:bodyPr>
          <a:lstStyle/>
          <a:p>
            <a:pPr algn="l" indent="0" marL="0">
              <a:lnSpc>
                <a:spcPct val="100000"/>
              </a:lnSpc>
              <a:buNone/>
            </a:pPr>
            <a:r>
              <a:rPr lang="en-US" sz="2000" b="1" spc="110" kern="0" dirty="0">
                <a:solidFill>
                  <a:srgbClr val="F8D089"/>
                </a:solidFill>
                <a:latin typeface="MiSans" pitchFamily="34" charset="0"/>
                <a:ea typeface="MiSans" pitchFamily="34" charset="-122"/>
                <a:cs typeface="MiSans" pitchFamily="34" charset="-120"/>
              </a:rPr>
              <a:t>Service Team and Administrator Needs</a:t>
            </a:r>
            <a:endParaRPr lang="en-US" sz="1600" dirty="0"/>
          </a:p>
        </p:txBody>
      </p:sp>
      <p:sp>
        <p:nvSpPr>
          <p:cNvPr id="23" name="Text 18"/>
          <p:cNvSpPr/>
          <p:nvPr/>
        </p:nvSpPr>
        <p:spPr>
          <a:xfrm>
            <a:off x="849630" y="4307205"/>
            <a:ext cx="9360535" cy="96004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Service teams need prioritized tasks with real-time status updates to efficiently manage their workload. Administrators require visibility into service team performance, financial tracking for utility bills, and overall community management.</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48-d2r9ba1e3tpg8rchv33g.jpg">    </p:cNvPr>
          <p:cNvPicPr>
            <a:picLocks noChangeAspect="1"/>
          </p:cNvPicPr>
          <p:nvPr/>
        </p:nvPicPr>
        <p:blipFill>
          <a:blip r:embed="rId1"/>
          <a:stretch>
            <a:fillRect/>
          </a:stretch>
        </p:blipFill>
        <p:spPr>
          <a:xfrm>
            <a:off x="0" y="0"/>
            <a:ext cx="12192000" cy="6864626"/>
          </a:xfrm>
          <a:prstGeom prst="rect">
            <a:avLst/>
          </a:prstGeom>
        </p:spPr>
      </p:pic>
      <p:pic>
        <p:nvPicPr>
          <p:cNvPr id="3" name="Image 1" descr="https://kimi-img.moonshot.cn/pub/slides/slides_tmpl/image/25-09-02-14:58:57-d2r9bc9e3tpg8rchv3n0.jpg">    </p:cNvPr>
          <p:cNvPicPr>
            <a:picLocks noChangeAspect="1"/>
          </p:cNvPicPr>
          <p:nvPr/>
        </p:nvPicPr>
        <p:blipFill>
          <a:blip r:embed="rId2"/>
          <a:srcRect l="0" r="0" t="27258" b="27258"/>
          <a:stretch/>
        </p:blipFill>
        <p:spPr>
          <a:xfrm>
            <a:off x="0" y="3098165"/>
            <a:ext cx="12192000" cy="3296285"/>
          </a:xfrm>
          <a:prstGeom prst="rect">
            <a:avLst/>
          </a:prstGeom>
        </p:spPr>
      </p:pic>
      <p:sp>
        <p:nvSpPr>
          <p:cNvPr id="4" name="Shape 0"/>
          <p:cNvSpPr/>
          <p:nvPr/>
        </p:nvSpPr>
        <p:spPr>
          <a:xfrm>
            <a:off x="10924640" y="981848"/>
            <a:ext cx="77797" cy="72000"/>
          </a:xfrm>
          <a:prstGeom prst="ellipse">
            <a:avLst/>
          </a:prstGeom>
          <a:solidFill>
            <a:srgbClr val="FFFFFF"/>
          </a:solidFill>
          <a:ln/>
        </p:spPr>
      </p:sp>
      <p:sp>
        <p:nvSpPr>
          <p:cNvPr id="5" name="Text 1"/>
          <p:cNvSpPr/>
          <p:nvPr/>
        </p:nvSpPr>
        <p:spPr>
          <a:xfrm>
            <a:off x="10924640"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2"/>
          <p:cNvSpPr/>
          <p:nvPr/>
        </p:nvSpPr>
        <p:spPr>
          <a:xfrm>
            <a:off x="11052814" y="981848"/>
            <a:ext cx="77797" cy="72000"/>
          </a:xfrm>
          <a:prstGeom prst="ellipse">
            <a:avLst/>
          </a:prstGeom>
          <a:solidFill>
            <a:srgbClr val="FFFFFF">
              <a:alpha val="56471"/>
            </a:srgbClr>
          </a:solidFill>
          <a:ln/>
        </p:spPr>
      </p:sp>
      <p:sp>
        <p:nvSpPr>
          <p:cNvPr id="7" name="Text 3"/>
          <p:cNvSpPr/>
          <p:nvPr/>
        </p:nvSpPr>
        <p:spPr>
          <a:xfrm>
            <a:off x="11052814"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4"/>
          <p:cNvSpPr/>
          <p:nvPr/>
        </p:nvSpPr>
        <p:spPr>
          <a:xfrm>
            <a:off x="11183828" y="981848"/>
            <a:ext cx="77797" cy="72000"/>
          </a:xfrm>
          <a:prstGeom prst="ellipse">
            <a:avLst/>
          </a:prstGeom>
          <a:solidFill>
            <a:srgbClr val="FFFFFF"/>
          </a:solidFill>
          <a:ln/>
        </p:spPr>
      </p:sp>
      <p:sp>
        <p:nvSpPr>
          <p:cNvPr id="9" name="Text 5"/>
          <p:cNvSpPr/>
          <p:nvPr/>
        </p:nvSpPr>
        <p:spPr>
          <a:xfrm>
            <a:off x="11183828"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6"/>
          <p:cNvSpPr/>
          <p:nvPr/>
        </p:nvSpPr>
        <p:spPr>
          <a:xfrm>
            <a:off x="11314843" y="981848"/>
            <a:ext cx="77797" cy="72000"/>
          </a:xfrm>
          <a:prstGeom prst="ellipse">
            <a:avLst/>
          </a:prstGeom>
          <a:solidFill>
            <a:srgbClr val="FFFFFF">
              <a:alpha val="56471"/>
            </a:srgbClr>
          </a:solidFill>
          <a:ln/>
        </p:spPr>
      </p:sp>
      <p:sp>
        <p:nvSpPr>
          <p:cNvPr id="11" name="Text 7"/>
          <p:cNvSpPr/>
          <p:nvPr/>
        </p:nvSpPr>
        <p:spPr>
          <a:xfrm>
            <a:off x="11314843"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8"/>
          <p:cNvSpPr/>
          <p:nvPr/>
        </p:nvSpPr>
        <p:spPr>
          <a:xfrm>
            <a:off x="589826" y="1783923"/>
            <a:ext cx="652471" cy="525850"/>
          </a:xfrm>
          <a:prstGeom prst="rect">
            <a:avLst/>
          </a:prstGeom>
          <a:solidFill>
            <a:srgbClr val="000000">
              <a:alpha val="0"/>
            </a:srgbClr>
          </a:solidFill>
          <a:ln/>
        </p:spPr>
      </p:sp>
      <p:sp>
        <p:nvSpPr>
          <p:cNvPr id="13" name="Text 9"/>
          <p:cNvSpPr/>
          <p:nvPr/>
        </p:nvSpPr>
        <p:spPr>
          <a:xfrm>
            <a:off x="589826" y="1783923"/>
            <a:ext cx="652471" cy="525850"/>
          </a:xfrm>
          <a:prstGeom prst="rect">
            <a:avLst/>
          </a:prstGeom>
          <a:noFill/>
          <a:ln/>
        </p:spPr>
        <p:txBody>
          <a:bodyPr wrap="square" lIns="0" tIns="0" rIns="0" bIns="0" rtlCol="0" anchor="t"/>
          <a:lstStyle/>
          <a:p>
            <a:pPr algn="l" indent="0" marL="0">
              <a:lnSpc>
                <a:spcPct val="110000"/>
              </a:lnSpc>
              <a:buNone/>
            </a:pPr>
            <a:r>
              <a:rPr lang="en-US" sz="3200" dirty="0">
                <a:solidFill>
                  <a:srgbClr val="FFFFFF"/>
                </a:solidFill>
                <a:latin typeface="MiSans" pitchFamily="34" charset="0"/>
                <a:ea typeface="MiSans" pitchFamily="34" charset="-122"/>
                <a:cs typeface="MiSans" pitchFamily="34" charset="-120"/>
              </a:rPr>
              <a:t>01</a:t>
            </a:r>
            <a:endParaRPr lang="en-US" sz="1600" dirty="0"/>
          </a:p>
        </p:txBody>
      </p:sp>
      <p:sp>
        <p:nvSpPr>
          <p:cNvPr id="14" name="Text 10"/>
          <p:cNvSpPr/>
          <p:nvPr/>
        </p:nvSpPr>
        <p:spPr>
          <a:xfrm>
            <a:off x="408187" y="2395220"/>
            <a:ext cx="3091601" cy="581025"/>
          </a:xfrm>
          <a:prstGeom prst="rect">
            <a:avLst/>
          </a:prstGeom>
          <a:noFill/>
          <a:ln/>
        </p:spPr>
        <p:txBody>
          <a:bodyPr wrap="square" lIns="0" tIns="0" rIns="0" bIns="0" rtlCol="0" anchor="t"/>
          <a:lstStyle/>
          <a:p>
            <a:pPr algn="l" indent="0" marL="0">
              <a:lnSpc>
                <a:spcPct val="100000"/>
              </a:lnSpc>
              <a:buNone/>
            </a:pPr>
            <a:r>
              <a:rPr lang="en-US" sz="1800" b="1" spc="110" kern="0" dirty="0">
                <a:solidFill>
                  <a:srgbClr val="FBE199"/>
                </a:solidFill>
                <a:latin typeface="MiSans" pitchFamily="34" charset="0"/>
                <a:ea typeface="MiSans" pitchFamily="34" charset="-122"/>
                <a:cs typeface="MiSans" pitchFamily="34" charset="-120"/>
              </a:rPr>
              <a:t>Reimagining Community Management</a:t>
            </a:r>
            <a:endParaRPr lang="en-US" sz="1600" dirty="0"/>
          </a:p>
        </p:txBody>
      </p:sp>
      <p:sp>
        <p:nvSpPr>
          <p:cNvPr id="15" name="Text 11"/>
          <p:cNvSpPr/>
          <p:nvPr/>
        </p:nvSpPr>
        <p:spPr>
          <a:xfrm>
            <a:off x="490220" y="3175635"/>
            <a:ext cx="2599055" cy="224016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ResidentConnect leverages Salesforce CRM to transform community management. It adapts CRM concepts to a residential setting, treating residents as customers and service requests as cases.</a:t>
            </a:r>
            <a:endParaRPr lang="en-US" sz="1600" dirty="0"/>
          </a:p>
        </p:txBody>
      </p:sp>
      <p:sp>
        <p:nvSpPr>
          <p:cNvPr id="16" name="Shape 12"/>
          <p:cNvSpPr/>
          <p:nvPr/>
        </p:nvSpPr>
        <p:spPr>
          <a:xfrm>
            <a:off x="3414158" y="1783923"/>
            <a:ext cx="652471" cy="525850"/>
          </a:xfrm>
          <a:prstGeom prst="rect">
            <a:avLst/>
          </a:prstGeom>
          <a:solidFill>
            <a:srgbClr val="000000">
              <a:alpha val="0"/>
            </a:srgbClr>
          </a:solidFill>
          <a:ln/>
        </p:spPr>
      </p:sp>
      <p:sp>
        <p:nvSpPr>
          <p:cNvPr id="17" name="Text 13"/>
          <p:cNvSpPr/>
          <p:nvPr/>
        </p:nvSpPr>
        <p:spPr>
          <a:xfrm>
            <a:off x="3414158" y="1783923"/>
            <a:ext cx="652471" cy="525850"/>
          </a:xfrm>
          <a:prstGeom prst="rect">
            <a:avLst/>
          </a:prstGeom>
          <a:noFill/>
          <a:ln/>
        </p:spPr>
        <p:txBody>
          <a:bodyPr wrap="square" lIns="0" tIns="0" rIns="0" bIns="0" rtlCol="0" anchor="t"/>
          <a:lstStyle/>
          <a:p>
            <a:pPr algn="l" indent="0" marL="0">
              <a:lnSpc>
                <a:spcPct val="110000"/>
              </a:lnSpc>
              <a:buNone/>
            </a:pPr>
            <a:r>
              <a:rPr lang="en-US" sz="3200" dirty="0">
                <a:solidFill>
                  <a:srgbClr val="FFFFFF"/>
                </a:solidFill>
                <a:latin typeface="MiSans" pitchFamily="34" charset="0"/>
                <a:ea typeface="MiSans" pitchFamily="34" charset="-122"/>
                <a:cs typeface="MiSans" pitchFamily="34" charset="-120"/>
              </a:rPr>
              <a:t>02</a:t>
            </a:r>
            <a:endParaRPr lang="en-US" sz="1600" dirty="0"/>
          </a:p>
        </p:txBody>
      </p:sp>
      <p:sp>
        <p:nvSpPr>
          <p:cNvPr id="18" name="Text 14"/>
          <p:cNvSpPr/>
          <p:nvPr/>
        </p:nvSpPr>
        <p:spPr>
          <a:xfrm>
            <a:off x="3412490" y="2395220"/>
            <a:ext cx="2630805" cy="581025"/>
          </a:xfrm>
          <a:prstGeom prst="rect">
            <a:avLst/>
          </a:prstGeom>
          <a:noFill/>
          <a:ln/>
        </p:spPr>
        <p:txBody>
          <a:bodyPr wrap="square" lIns="0" tIns="0" rIns="0" bIns="0" rtlCol="0" anchor="t">
            <a:spAutoFit/>
          </a:bodyPr>
          <a:lstStyle/>
          <a:p>
            <a:pPr indent="0" marL="0">
              <a:lnSpc>
                <a:spcPct val="100000"/>
              </a:lnSpc>
              <a:buNone/>
            </a:pPr>
            <a:r>
              <a:rPr lang="en-US" sz="1800" b="1" spc="110" kern="0" dirty="0">
                <a:solidFill>
                  <a:srgbClr val="FBE199"/>
                </a:solidFill>
                <a:latin typeface="MiSans" pitchFamily="34" charset="0"/>
                <a:ea typeface="MiSans" pitchFamily="34" charset="-122"/>
                <a:cs typeface="MiSans" pitchFamily="34" charset="-120"/>
              </a:rPr>
              <a:t> Assignment and Tracking</a:t>
            </a:r>
            <a:endParaRPr lang="en-US" sz="1600" dirty="0"/>
          </a:p>
        </p:txBody>
      </p:sp>
      <p:sp>
        <p:nvSpPr>
          <p:cNvPr id="19" name="Text 15"/>
          <p:cNvSpPr/>
          <p:nvPr/>
        </p:nvSpPr>
        <p:spPr>
          <a:xfrm>
            <a:off x="3314700" y="3175635"/>
            <a:ext cx="2618105" cy="256024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The platform automates the assignment of complaints to the correct service teams, tracks SLAs, and sends real-time notifications to residents, ensuring transparency and accountability.</a:t>
            </a:r>
            <a:endParaRPr lang="en-US" sz="1600" dirty="0"/>
          </a:p>
        </p:txBody>
      </p:sp>
      <p:sp>
        <p:nvSpPr>
          <p:cNvPr id="20" name="Shape 16"/>
          <p:cNvSpPr/>
          <p:nvPr/>
        </p:nvSpPr>
        <p:spPr>
          <a:xfrm>
            <a:off x="6249615" y="1783923"/>
            <a:ext cx="652471" cy="525850"/>
          </a:xfrm>
          <a:prstGeom prst="rect">
            <a:avLst/>
          </a:prstGeom>
          <a:solidFill>
            <a:srgbClr val="000000">
              <a:alpha val="0"/>
            </a:srgbClr>
          </a:solidFill>
          <a:ln/>
        </p:spPr>
      </p:sp>
      <p:sp>
        <p:nvSpPr>
          <p:cNvPr id="21" name="Text 17"/>
          <p:cNvSpPr/>
          <p:nvPr/>
        </p:nvSpPr>
        <p:spPr>
          <a:xfrm>
            <a:off x="6249615" y="1783923"/>
            <a:ext cx="652471" cy="525850"/>
          </a:xfrm>
          <a:prstGeom prst="rect">
            <a:avLst/>
          </a:prstGeom>
          <a:noFill/>
          <a:ln/>
        </p:spPr>
        <p:txBody>
          <a:bodyPr wrap="square" lIns="0" tIns="0" rIns="0" bIns="0" rtlCol="0" anchor="t"/>
          <a:lstStyle/>
          <a:p>
            <a:pPr algn="l" indent="0" marL="0">
              <a:lnSpc>
                <a:spcPct val="110000"/>
              </a:lnSpc>
              <a:buNone/>
            </a:pPr>
            <a:r>
              <a:rPr lang="en-US" sz="3200" dirty="0">
                <a:solidFill>
                  <a:srgbClr val="FFFFFF"/>
                </a:solidFill>
                <a:latin typeface="MiSans" pitchFamily="34" charset="0"/>
                <a:ea typeface="MiSans" pitchFamily="34" charset="-122"/>
                <a:cs typeface="MiSans" pitchFamily="34" charset="-120"/>
              </a:rPr>
              <a:t>03</a:t>
            </a:r>
            <a:endParaRPr lang="en-US" sz="1600" dirty="0"/>
          </a:p>
        </p:txBody>
      </p:sp>
      <p:sp>
        <p:nvSpPr>
          <p:cNvPr id="22" name="Text 18"/>
          <p:cNvSpPr/>
          <p:nvPr/>
        </p:nvSpPr>
        <p:spPr>
          <a:xfrm>
            <a:off x="6247765" y="2395220"/>
            <a:ext cx="2630805" cy="581025"/>
          </a:xfrm>
          <a:prstGeom prst="rect">
            <a:avLst/>
          </a:prstGeom>
          <a:noFill/>
          <a:ln/>
        </p:spPr>
        <p:txBody>
          <a:bodyPr wrap="square" lIns="0" tIns="0" rIns="0" bIns="0" rtlCol="0" anchor="t">
            <a:spAutoFit/>
          </a:bodyPr>
          <a:lstStyle/>
          <a:p>
            <a:pPr algn="l" indent="0" marL="0">
              <a:lnSpc>
                <a:spcPct val="100000"/>
              </a:lnSpc>
              <a:buNone/>
            </a:pPr>
            <a:r>
              <a:rPr lang="en-US" sz="1800" b="1" spc="110" kern="0" dirty="0">
                <a:solidFill>
                  <a:srgbClr val="FBE199"/>
                </a:solidFill>
                <a:latin typeface="MiSans" pitchFamily="34" charset="0"/>
                <a:ea typeface="MiSans" pitchFamily="34" charset="-122"/>
                <a:cs typeface="MiSans" pitchFamily="34" charset="-120"/>
              </a:rPr>
              <a:t>Data-Driven Governance</a:t>
            </a:r>
            <a:endParaRPr lang="en-US" sz="1600" dirty="0"/>
          </a:p>
        </p:txBody>
      </p:sp>
      <p:sp>
        <p:nvSpPr>
          <p:cNvPr id="23" name="Text 19"/>
          <p:cNvSpPr/>
          <p:nvPr/>
        </p:nvSpPr>
        <p:spPr>
          <a:xfrm>
            <a:off x="6149975" y="3175635"/>
            <a:ext cx="2630805" cy="256024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ResidentConnect provides analytics and reporting tools for administrators to monitor service team performance, track utility bills, and make data-driven decisions for better community governance.</a:t>
            </a:r>
            <a:endParaRPr lang="en-US" sz="1600" dirty="0"/>
          </a:p>
        </p:txBody>
      </p:sp>
      <p:sp>
        <p:nvSpPr>
          <p:cNvPr id="24" name="Shape 20"/>
          <p:cNvSpPr/>
          <p:nvPr/>
        </p:nvSpPr>
        <p:spPr>
          <a:xfrm>
            <a:off x="9178235" y="1783923"/>
            <a:ext cx="652471" cy="525850"/>
          </a:xfrm>
          <a:prstGeom prst="rect">
            <a:avLst/>
          </a:prstGeom>
          <a:solidFill>
            <a:srgbClr val="000000">
              <a:alpha val="0"/>
            </a:srgbClr>
          </a:solidFill>
          <a:ln/>
        </p:spPr>
      </p:sp>
      <p:sp>
        <p:nvSpPr>
          <p:cNvPr id="25" name="Text 21"/>
          <p:cNvSpPr/>
          <p:nvPr/>
        </p:nvSpPr>
        <p:spPr>
          <a:xfrm>
            <a:off x="9178235" y="1783923"/>
            <a:ext cx="652471" cy="525850"/>
          </a:xfrm>
          <a:prstGeom prst="rect">
            <a:avLst/>
          </a:prstGeom>
          <a:noFill/>
          <a:ln/>
        </p:spPr>
        <p:txBody>
          <a:bodyPr wrap="square" lIns="0" tIns="0" rIns="0" bIns="0" rtlCol="0" anchor="t"/>
          <a:lstStyle/>
          <a:p>
            <a:pPr algn="l" indent="0" marL="0">
              <a:lnSpc>
                <a:spcPct val="110000"/>
              </a:lnSpc>
              <a:buNone/>
            </a:pPr>
            <a:r>
              <a:rPr lang="en-US" sz="3200" dirty="0">
                <a:solidFill>
                  <a:srgbClr val="FFFFFF"/>
                </a:solidFill>
                <a:latin typeface="MiSans" pitchFamily="34" charset="0"/>
                <a:ea typeface="MiSans" pitchFamily="34" charset="-122"/>
                <a:cs typeface="MiSans" pitchFamily="34" charset="-120"/>
              </a:rPr>
              <a:t>04</a:t>
            </a:r>
            <a:endParaRPr lang="en-US" sz="1600" dirty="0"/>
          </a:p>
        </p:txBody>
      </p:sp>
      <p:sp>
        <p:nvSpPr>
          <p:cNvPr id="26" name="Text 22"/>
          <p:cNvSpPr/>
          <p:nvPr/>
        </p:nvSpPr>
        <p:spPr>
          <a:xfrm>
            <a:off x="9176385" y="2395220"/>
            <a:ext cx="2630805" cy="581025"/>
          </a:xfrm>
          <a:prstGeom prst="rect">
            <a:avLst/>
          </a:prstGeom>
          <a:noFill/>
          <a:ln/>
        </p:spPr>
        <p:txBody>
          <a:bodyPr wrap="square" lIns="0" tIns="0" rIns="0" bIns="0" rtlCol="0" anchor="t">
            <a:spAutoFit/>
          </a:bodyPr>
          <a:lstStyle/>
          <a:p>
            <a:pPr algn="l" indent="0" marL="0">
              <a:lnSpc>
                <a:spcPct val="100000"/>
              </a:lnSpc>
              <a:buNone/>
            </a:pPr>
            <a:r>
              <a:rPr lang="en-US" sz="1800" b="1" spc="110" kern="0" dirty="0">
                <a:solidFill>
                  <a:srgbClr val="FBE199"/>
                </a:solidFill>
                <a:latin typeface="MiSans" pitchFamily="34" charset="0"/>
                <a:ea typeface="MiSans" pitchFamily="34" charset="-122"/>
                <a:cs typeface="MiSans" pitchFamily="34" charset="-120"/>
              </a:rPr>
              <a:t>Enhanced Resident Experience</a:t>
            </a:r>
            <a:endParaRPr lang="en-US" sz="1600" dirty="0"/>
          </a:p>
        </p:txBody>
      </p:sp>
      <p:sp>
        <p:nvSpPr>
          <p:cNvPr id="27" name="Text 23"/>
          <p:cNvSpPr/>
          <p:nvPr/>
        </p:nvSpPr>
        <p:spPr>
          <a:xfrm>
            <a:off x="9084310" y="3152775"/>
            <a:ext cx="2630805" cy="256024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By streamlining processes and improving communication, ResidentConnect aims to enhance the overall resident experience, fostering a more efficient and harmonious community environment.</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48-d2r9ba1e3tpg8rchv35g.jpg">    </p:cNvPr>
          <p:cNvPicPr>
            <a:picLocks noChangeAspect="1"/>
          </p:cNvPicPr>
          <p:nvPr/>
        </p:nvPicPr>
        <p:blipFill>
          <a:blip r:embed="rId1"/>
          <a:srcRect l="6932" r="28768" t="33896" b="8951"/>
          <a:stretch/>
        </p:blipFill>
        <p:spPr>
          <a:xfrm>
            <a:off x="0" y="3426"/>
            <a:ext cx="12191999" cy="6864626"/>
          </a:xfrm>
          <a:prstGeom prst="rect">
            <a:avLst/>
          </a:prstGeom>
        </p:spPr>
      </p:pic>
      <p:sp>
        <p:nvSpPr>
          <p:cNvPr id="3" name="Text 0"/>
          <p:cNvSpPr/>
          <p:nvPr/>
        </p:nvSpPr>
        <p:spPr>
          <a:xfrm>
            <a:off x="1784985" y="3718560"/>
            <a:ext cx="9302750" cy="502920"/>
          </a:xfrm>
          <a:prstGeom prst="rect">
            <a:avLst/>
          </a:prstGeom>
          <a:noFill/>
          <a:ln/>
        </p:spPr>
        <p:txBody>
          <a:bodyPr wrap="square" lIns="0" tIns="0" rIns="0" bIns="0" rtlCol="0" anchor="t"/>
          <a:lstStyle/>
          <a:p>
            <a:pPr algn="ctr" indent="0" marL="0">
              <a:lnSpc>
                <a:spcPct val="100000"/>
              </a:lnSpc>
              <a:buNone/>
            </a:pPr>
            <a:r>
              <a:rPr lang="en-US" sz="3200" dirty="0">
                <a:solidFill>
                  <a:srgbClr val="000000"/>
                </a:solidFill>
                <a:latin typeface="MiSans" pitchFamily="34" charset="0"/>
                <a:ea typeface="MiSans" pitchFamily="34" charset="-122"/>
                <a:cs typeface="MiSans" pitchFamily="34" charset="-120"/>
              </a:rPr>
              <a:t>Solution Blueprint</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5101273" y="1383665"/>
            <a:ext cx="2284095" cy="2335530"/>
          </a:xfrm>
          <a:prstGeom prst="rect">
            <a:avLst/>
          </a:prstGeom>
          <a:solidFill>
            <a:srgbClr val="000000">
              <a:alpha val="0"/>
            </a:srgbClr>
          </a:solidFill>
          <a:ln/>
          <a:effectLst>
            <a:outerShdw sx="100000" sy="100000" kx="0" ky="0" algn="bl" rotWithShape="0" blurRad="50800" dist="26941" dir="2700000">
              <a:srgbClr val="000000">
                <a:alpha val="40000"/>
              </a:srgbClr>
            </a:outerShdw>
          </a:effectLst>
        </p:spPr>
      </p:sp>
      <p:sp>
        <p:nvSpPr>
          <p:cNvPr id="10" name="Text 7"/>
          <p:cNvSpPr/>
          <p:nvPr/>
        </p:nvSpPr>
        <p:spPr>
          <a:xfrm>
            <a:off x="5101273" y="1383665"/>
            <a:ext cx="2284095" cy="2335530"/>
          </a:xfrm>
          <a:prstGeom prst="rect">
            <a:avLst/>
          </a:prstGeom>
          <a:noFill/>
          <a:ln/>
        </p:spPr>
        <p:txBody>
          <a:bodyPr wrap="square" lIns="0" tIns="0" rIns="0" bIns="0" rtlCol="0" anchor="t"/>
          <a:lstStyle/>
          <a:p>
            <a:pPr algn="ctr" indent="0" marL="0">
              <a:lnSpc>
                <a:spcPct val="110000"/>
              </a:lnSpc>
              <a:buNone/>
            </a:pPr>
            <a:r>
              <a:rPr lang="en-US" sz="13800" dirty="0">
                <a:solidFill>
                  <a:srgbClr val="000000"/>
                </a:solidFill>
                <a:latin typeface="MiSans" pitchFamily="34" charset="0"/>
                <a:ea typeface="MiSans" pitchFamily="34" charset="-122"/>
                <a:cs typeface="MiSans" pitchFamily="34" charset="-120"/>
              </a:rPr>
              <a:t>02</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45-d2r9b99e3tpg8rchv2v0.jpg">    </p:cNvPr>
          <p:cNvPicPr>
            <a:picLocks noChangeAspect="1"/>
          </p:cNvPicPr>
          <p:nvPr/>
        </p:nvPicPr>
        <p:blipFill>
          <a:blip r:embed="rId1"/>
          <a:srcRect l="0" r="0" t="16" b="16"/>
          <a:stretch/>
        </p:blipFill>
        <p:spPr>
          <a:xfrm>
            <a:off x="0" y="0"/>
            <a:ext cx="12192000" cy="6864626"/>
          </a:xfrm>
          <a:prstGeom prst="rect">
            <a:avLst/>
          </a:prstGeom>
        </p:spPr>
      </p:pic>
      <p:pic>
        <p:nvPicPr>
          <p:cNvPr id="3" name="Image 1" descr="https://kimi-img.moonshot.cn/pub/slides/slides_tmpl/image/25-09-02-14:58:45-d2r9b99e3tpg8rchv30g.jpg">    </p:cNvPr>
          <p:cNvPicPr>
            <a:picLocks noChangeAspect="1"/>
          </p:cNvPicPr>
          <p:nvPr/>
        </p:nvPicPr>
        <p:blipFill>
          <a:blip r:embed="rId2"/>
          <a:srcRect l="0" r="0" t="8" b="8"/>
          <a:stretch/>
        </p:blipFill>
        <p:spPr>
          <a:xfrm>
            <a:off x="-92710" y="-635"/>
            <a:ext cx="12284075" cy="6917690"/>
          </a:xfrm>
          <a:prstGeom prst="rect">
            <a:avLst/>
          </a:prstGeom>
        </p:spPr>
      </p:pic>
      <p:sp>
        <p:nvSpPr>
          <p:cNvPr id="4" name="Shape 0"/>
          <p:cNvSpPr/>
          <p:nvPr/>
        </p:nvSpPr>
        <p:spPr>
          <a:xfrm>
            <a:off x="605790" y="2827655"/>
            <a:ext cx="4858385" cy="3016250"/>
          </a:xfrm>
          <a:prstGeom prst="rect">
            <a:avLst/>
          </a:prstGeom>
          <a:solidFill>
            <a:srgbClr val="FFFFFF">
              <a:alpha val="8235"/>
            </a:srgbClr>
          </a:solidFill>
          <a:ln/>
        </p:spPr>
      </p:sp>
      <p:sp>
        <p:nvSpPr>
          <p:cNvPr id="5" name="Text 1"/>
          <p:cNvSpPr/>
          <p:nvPr/>
        </p:nvSpPr>
        <p:spPr>
          <a:xfrm>
            <a:off x="605790" y="2827655"/>
            <a:ext cx="4858385" cy="301625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Text 2"/>
          <p:cNvSpPr/>
          <p:nvPr/>
        </p:nvSpPr>
        <p:spPr>
          <a:xfrm>
            <a:off x="605790" y="998220"/>
            <a:ext cx="11103610" cy="1286510"/>
          </a:xfrm>
          <a:prstGeom prst="rect">
            <a:avLst/>
          </a:prstGeom>
          <a:noFill/>
          <a:ln/>
        </p:spPr>
        <p:txBody>
          <a:bodyPr wrap="square" lIns="91440" tIns="45720" rIns="91440" bIns="45720" rtlCol="0" anchor="t"/>
          <a:lstStyle/>
          <a:p>
            <a:pPr algn="l" indent="0" marL="0">
              <a:lnSpc>
                <a:spcPct val="100000"/>
              </a:lnSpc>
              <a:buNone/>
            </a:pPr>
            <a:r>
              <a:rPr lang="en-US" sz="3600" b="1" spc="300" kern="0" dirty="0">
                <a:solidFill>
                  <a:srgbClr val="FFFFFF"/>
                </a:solidFill>
                <a:latin typeface="MiSans" pitchFamily="34" charset="0"/>
                <a:ea typeface="MiSans" pitchFamily="34" charset="-122"/>
                <a:cs typeface="MiSans" pitchFamily="34" charset="-120"/>
              </a:rPr>
              <a:t>Salesforce Org Configuration</a:t>
            </a:r>
            <a:endParaRPr lang="en-US" sz="1600" dirty="0"/>
          </a:p>
        </p:txBody>
      </p:sp>
      <p:sp>
        <p:nvSpPr>
          <p:cNvPr id="7" name="Shape 3"/>
          <p:cNvSpPr/>
          <p:nvPr/>
        </p:nvSpPr>
        <p:spPr>
          <a:xfrm flipH="1">
            <a:off x="11451590" y="672465"/>
            <a:ext cx="78105" cy="71755"/>
          </a:xfrm>
          <a:prstGeom prst="ellipse">
            <a:avLst/>
          </a:prstGeom>
          <a:solidFill>
            <a:srgbClr val="FFFFFF"/>
          </a:solidFill>
          <a:ln/>
        </p:spPr>
      </p:sp>
      <p:sp>
        <p:nvSpPr>
          <p:cNvPr id="8" name="Text 4"/>
          <p:cNvSpPr/>
          <p:nvPr/>
        </p:nvSpPr>
        <p:spPr>
          <a:xfrm>
            <a:off x="11451590" y="672465"/>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Shape 5"/>
          <p:cNvSpPr/>
          <p:nvPr/>
        </p:nvSpPr>
        <p:spPr>
          <a:xfrm flipH="1">
            <a:off x="11320145" y="673735"/>
            <a:ext cx="78105" cy="71755"/>
          </a:xfrm>
          <a:prstGeom prst="ellipse">
            <a:avLst/>
          </a:prstGeom>
          <a:solidFill>
            <a:srgbClr val="FFFFFF">
              <a:alpha val="56471"/>
            </a:srgbClr>
          </a:solidFill>
          <a:ln/>
        </p:spPr>
      </p:sp>
      <p:sp>
        <p:nvSpPr>
          <p:cNvPr id="10" name="Text 6"/>
          <p:cNvSpPr/>
          <p:nvPr/>
        </p:nvSpPr>
        <p:spPr>
          <a:xfrm>
            <a:off x="11320145" y="673735"/>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Shape 7"/>
          <p:cNvSpPr/>
          <p:nvPr/>
        </p:nvSpPr>
        <p:spPr>
          <a:xfrm flipH="1">
            <a:off x="11191875" y="672465"/>
            <a:ext cx="78105" cy="71755"/>
          </a:xfrm>
          <a:prstGeom prst="ellipse">
            <a:avLst/>
          </a:prstGeom>
          <a:solidFill>
            <a:srgbClr val="FFFFFF"/>
          </a:solidFill>
          <a:ln/>
        </p:spPr>
      </p:sp>
      <p:sp>
        <p:nvSpPr>
          <p:cNvPr id="12" name="Text 8"/>
          <p:cNvSpPr/>
          <p:nvPr/>
        </p:nvSpPr>
        <p:spPr>
          <a:xfrm>
            <a:off x="11191875" y="672465"/>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Shape 9"/>
          <p:cNvSpPr/>
          <p:nvPr/>
        </p:nvSpPr>
        <p:spPr>
          <a:xfrm flipH="1">
            <a:off x="11061065" y="672465"/>
            <a:ext cx="78105" cy="71755"/>
          </a:xfrm>
          <a:prstGeom prst="ellipse">
            <a:avLst/>
          </a:prstGeom>
          <a:solidFill>
            <a:srgbClr val="FFFFFF">
              <a:alpha val="56471"/>
            </a:srgbClr>
          </a:solidFill>
          <a:ln/>
        </p:spPr>
      </p:sp>
      <p:sp>
        <p:nvSpPr>
          <p:cNvPr id="14" name="Text 10"/>
          <p:cNvSpPr/>
          <p:nvPr/>
        </p:nvSpPr>
        <p:spPr>
          <a:xfrm>
            <a:off x="11061065" y="672465"/>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5" name="Text 11"/>
          <p:cNvSpPr/>
          <p:nvPr/>
        </p:nvSpPr>
        <p:spPr>
          <a:xfrm>
            <a:off x="723900" y="3121660"/>
            <a:ext cx="9146540" cy="303411"/>
          </a:xfrm>
          <a:prstGeom prst="rect">
            <a:avLst/>
          </a:prstGeom>
          <a:noFill/>
          <a:ln/>
        </p:spPr>
        <p:txBody>
          <a:bodyPr wrap="square" lIns="0" tIns="0" rIns="0" bIns="0" rtlCol="0" anchor="t">
            <a:spAutoFit/>
          </a:bodyPr>
          <a:lstStyle/>
          <a:p>
            <a:pPr algn="l" indent="0" marL="0">
              <a:lnSpc>
                <a:spcPct val="100000"/>
              </a:lnSpc>
              <a:buNone/>
            </a:pPr>
            <a:r>
              <a:rPr lang="en-US" sz="2000" b="1" spc="110" kern="0" dirty="0">
                <a:solidFill>
                  <a:srgbClr val="F8D089"/>
                </a:solidFill>
                <a:latin typeface="MiSans" pitchFamily="34" charset="0"/>
                <a:ea typeface="MiSans" pitchFamily="34" charset="-122"/>
                <a:cs typeface="MiSans" pitchFamily="34" charset="-120"/>
              </a:rPr>
              <a:t>Custom Objects and Layouts</a:t>
            </a:r>
            <a:endParaRPr lang="en-US" sz="1600" dirty="0"/>
          </a:p>
        </p:txBody>
      </p:sp>
      <p:sp>
        <p:nvSpPr>
          <p:cNvPr id="16" name="Text 12"/>
          <p:cNvSpPr/>
          <p:nvPr/>
        </p:nvSpPr>
        <p:spPr>
          <a:xfrm>
            <a:off x="684530" y="3579495"/>
            <a:ext cx="8674100" cy="2042795"/>
          </a:xfrm>
          <a:prstGeom prst="rect">
            <a:avLst/>
          </a:prstGeom>
          <a:noFill/>
          <a:ln/>
        </p:spPr>
        <p:txBody>
          <a:bodyPr wrap="square" lIns="91440" tIns="45720" rIns="91440" bIns="45720" rtlCol="0" anchor="t"/>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A Salesforce Developer Edition org is configured with custom objects like Resident, Complaint, Utility Bill, Service Team, and Payment. Page layouts, record types, and compact layouts are customized to reflect community branding, ensuring a user-friendly interface.</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1-d2r9bape3tpg8rchv360.jpg">    </p:cNvPr>
          <p:cNvPicPr>
            <a:picLocks noChangeAspect="1"/>
          </p:cNvPicPr>
          <p:nvPr/>
        </p:nvPicPr>
        <p:blipFill>
          <a:blip r:embed="rId1"/>
          <a:srcRect l="0" r="0" t="16" b="16"/>
          <a:stretch/>
        </p:blipFill>
        <p:spPr>
          <a:xfrm>
            <a:off x="-1041" y="0"/>
            <a:ext cx="12192000" cy="6864626"/>
          </a:xfrm>
          <a:prstGeom prst="rect">
            <a:avLst/>
          </a:prstGeom>
        </p:spPr>
      </p:pic>
      <p:pic>
        <p:nvPicPr>
          <p:cNvPr id="3" name="Image 1" descr="https://kimi-img.moonshot.cn/pub/slides/slides_tmpl/image/25-09-02-14:58:52-d2r9bb1e3tpg8rchv3ag.png">    </p:cNvPr>
          <p:cNvPicPr>
            <a:picLocks noChangeAspect="1"/>
          </p:cNvPicPr>
          <p:nvPr/>
        </p:nvPicPr>
        <p:blipFill>
          <a:blip r:embed="rId2"/>
          <a:stretch>
            <a:fillRect/>
          </a:stretch>
        </p:blipFill>
        <p:spPr>
          <a:xfrm rot="5400000">
            <a:off x="6477000" y="1530350"/>
            <a:ext cx="3995420" cy="5213350"/>
          </a:xfrm>
          <a:prstGeom prst="rect">
            <a:avLst/>
          </a:prstGeom>
        </p:spPr>
      </p:pic>
      <p:pic>
        <p:nvPicPr>
          <p:cNvPr id="4" name="Image 2" descr="https://kimi-img.moonshot.cn/pub/slides/slides_tmpl/image/25-09-02-14:58:52-d2r9bb1e3tpg8rchv3ag.png">    </p:cNvPr>
          <p:cNvPicPr>
            <a:picLocks noChangeAspect="1"/>
          </p:cNvPicPr>
          <p:nvPr/>
        </p:nvPicPr>
        <p:blipFill>
          <a:blip r:embed="rId3"/>
          <a:stretch>
            <a:fillRect/>
          </a:stretch>
        </p:blipFill>
        <p:spPr>
          <a:xfrm rot="5400000">
            <a:off x="1151255" y="1530350"/>
            <a:ext cx="3995420" cy="5213350"/>
          </a:xfrm>
          <a:prstGeom prst="rect">
            <a:avLst/>
          </a:prstGeom>
        </p:spPr>
      </p:pic>
      <p:sp>
        <p:nvSpPr>
          <p:cNvPr id="5" name="Text 0"/>
          <p:cNvSpPr/>
          <p:nvPr/>
        </p:nvSpPr>
        <p:spPr>
          <a:xfrm>
            <a:off x="934263" y="479263"/>
            <a:ext cx="3049055" cy="606887"/>
          </a:xfrm>
          <a:prstGeom prst="rect">
            <a:avLst/>
          </a:prstGeom>
          <a:noFill/>
          <a:ln/>
        </p:spPr>
        <p:txBody>
          <a:bodyPr wrap="square" lIns="91440" tIns="45720" rIns="91440" bIns="45720" rtlCol="0" anchor="ctr"/>
          <a:lstStyle/>
          <a:p>
            <a:pPr algn="l" indent="0" marL="0">
              <a:lnSpc>
                <a:spcPct val="90000"/>
              </a:lnSpc>
              <a:buNone/>
            </a:pPr>
            <a:r>
              <a:rPr lang="en-US" sz="4400" dirty="0">
                <a:solidFill>
                  <a:srgbClr val="000000"/>
                </a:solidFill>
                <a:latin typeface="MiSans" pitchFamily="34" charset="0"/>
                <a:ea typeface="MiSans" pitchFamily="34" charset="-122"/>
                <a:cs typeface="MiSans" pitchFamily="34" charset="-120"/>
              </a:rPr>
              <a:t> </a:t>
            </a:r>
            <a:endParaRPr lang="en-US" sz="1600" dirty="0"/>
          </a:p>
        </p:txBody>
      </p:sp>
      <p:sp>
        <p:nvSpPr>
          <p:cNvPr id="6" name="Shape 1"/>
          <p:cNvSpPr/>
          <p:nvPr/>
        </p:nvSpPr>
        <p:spPr>
          <a:xfrm flipH="1">
            <a:off x="11315065" y="981710"/>
            <a:ext cx="78105" cy="71755"/>
          </a:xfrm>
          <a:prstGeom prst="ellipse">
            <a:avLst/>
          </a:prstGeom>
          <a:solidFill>
            <a:srgbClr val="FFFFFF"/>
          </a:solidFill>
          <a:ln/>
        </p:spPr>
      </p:sp>
      <p:sp>
        <p:nvSpPr>
          <p:cNvPr id="7" name="Text 2"/>
          <p:cNvSpPr/>
          <p:nvPr/>
        </p:nvSpPr>
        <p:spPr>
          <a:xfrm>
            <a:off x="11315065" y="981710"/>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3"/>
          <p:cNvSpPr/>
          <p:nvPr/>
        </p:nvSpPr>
        <p:spPr>
          <a:xfrm flipH="1">
            <a:off x="11186795" y="981710"/>
            <a:ext cx="78105" cy="71755"/>
          </a:xfrm>
          <a:prstGeom prst="ellipse">
            <a:avLst/>
          </a:prstGeom>
          <a:solidFill>
            <a:srgbClr val="FFFFFF">
              <a:alpha val="56471"/>
            </a:srgbClr>
          </a:solidFill>
          <a:ln/>
        </p:spPr>
      </p:sp>
      <p:sp>
        <p:nvSpPr>
          <p:cNvPr id="9" name="Text 4"/>
          <p:cNvSpPr/>
          <p:nvPr/>
        </p:nvSpPr>
        <p:spPr>
          <a:xfrm>
            <a:off x="11186795" y="981710"/>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5"/>
          <p:cNvSpPr/>
          <p:nvPr/>
        </p:nvSpPr>
        <p:spPr>
          <a:xfrm flipH="1">
            <a:off x="11055350" y="981710"/>
            <a:ext cx="78105" cy="71755"/>
          </a:xfrm>
          <a:prstGeom prst="ellipse">
            <a:avLst/>
          </a:prstGeom>
          <a:solidFill>
            <a:srgbClr val="FFFFFF"/>
          </a:solidFill>
          <a:ln/>
        </p:spPr>
      </p:sp>
      <p:sp>
        <p:nvSpPr>
          <p:cNvPr id="11" name="Text 6"/>
          <p:cNvSpPr/>
          <p:nvPr/>
        </p:nvSpPr>
        <p:spPr>
          <a:xfrm>
            <a:off x="11055350" y="981710"/>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7"/>
          <p:cNvSpPr/>
          <p:nvPr/>
        </p:nvSpPr>
        <p:spPr>
          <a:xfrm flipH="1">
            <a:off x="10924540" y="981710"/>
            <a:ext cx="78105" cy="71755"/>
          </a:xfrm>
          <a:prstGeom prst="ellipse">
            <a:avLst/>
          </a:prstGeom>
          <a:solidFill>
            <a:srgbClr val="FFFFFF">
              <a:alpha val="56471"/>
            </a:srgbClr>
          </a:solidFill>
          <a:ln/>
        </p:spPr>
      </p:sp>
      <p:sp>
        <p:nvSpPr>
          <p:cNvPr id="13" name="Text 8"/>
          <p:cNvSpPr/>
          <p:nvPr/>
        </p:nvSpPr>
        <p:spPr>
          <a:xfrm>
            <a:off x="10924540" y="981710"/>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Text 9"/>
          <p:cNvSpPr/>
          <p:nvPr/>
        </p:nvSpPr>
        <p:spPr>
          <a:xfrm>
            <a:off x="542215" y="751061"/>
            <a:ext cx="8152877" cy="833184"/>
          </a:xfrm>
          <a:prstGeom prst="rect">
            <a:avLst/>
          </a:prstGeom>
          <a:noFill/>
          <a:ln/>
        </p:spPr>
        <p:txBody>
          <a:bodyPr wrap="square" lIns="91440" tIns="45720" rIns="91440" bIns="45720" rtlCol="0" anchor="t"/>
          <a:lstStyle/>
          <a:p>
            <a:pPr algn="l" indent="0" marL="0">
              <a:lnSpc>
                <a:spcPct val="100000"/>
              </a:lnSpc>
              <a:buNone/>
            </a:pPr>
            <a:r>
              <a:rPr lang="en-US" sz="3600" b="1" spc="300" kern="0" dirty="0">
                <a:solidFill>
                  <a:srgbClr val="FFFFFF"/>
                </a:solidFill>
                <a:latin typeface="MiSans" pitchFamily="34" charset="0"/>
                <a:ea typeface="MiSans" pitchFamily="34" charset="-122"/>
                <a:cs typeface="MiSans" pitchFamily="34" charset="-120"/>
              </a:rPr>
              <a:t>Automation Without Code</a:t>
            </a:r>
            <a:endParaRPr lang="en-US" sz="1600" dirty="0"/>
          </a:p>
        </p:txBody>
      </p:sp>
      <p:pic>
        <p:nvPicPr>
          <p:cNvPr id="15" name="Image 3" descr="https://kimi-img.moonshot.cn/pub/slides/slides_tmpl/image/25-09-02-14:58:52-d2r9bb1e3tpg8rchv3a0.png">    </p:cNvPr>
          <p:cNvPicPr>
            <a:picLocks noChangeAspect="1"/>
          </p:cNvPicPr>
          <p:nvPr/>
        </p:nvPicPr>
        <p:blipFill>
          <a:blip r:embed="rId4"/>
          <a:stretch>
            <a:fillRect/>
          </a:stretch>
        </p:blipFill>
        <p:spPr>
          <a:xfrm>
            <a:off x="2912745" y="1704975"/>
            <a:ext cx="817880" cy="817880"/>
          </a:xfrm>
          <a:prstGeom prst="rect">
            <a:avLst/>
          </a:prstGeom>
        </p:spPr>
      </p:pic>
      <p:pic>
        <p:nvPicPr>
          <p:cNvPr id="16" name="Image 4" descr="https://kimi-img.moonshot.cn/pub/slides/slides_tmpl/image/25-09-02-14:58:52-d2r9bb1e3tpg8rchv3a0.png">    </p:cNvPr>
          <p:cNvPicPr>
            <a:picLocks noChangeAspect="1"/>
          </p:cNvPicPr>
          <p:nvPr/>
        </p:nvPicPr>
        <p:blipFill>
          <a:blip r:embed="rId5"/>
          <a:stretch>
            <a:fillRect/>
          </a:stretch>
        </p:blipFill>
        <p:spPr>
          <a:xfrm>
            <a:off x="8319770" y="1704975"/>
            <a:ext cx="817880" cy="817880"/>
          </a:xfrm>
          <a:prstGeom prst="rect">
            <a:avLst/>
          </a:prstGeom>
        </p:spPr>
      </p:pic>
      <p:sp>
        <p:nvSpPr>
          <p:cNvPr id="17" name="Shape 10"/>
          <p:cNvSpPr/>
          <p:nvPr/>
        </p:nvSpPr>
        <p:spPr>
          <a:xfrm>
            <a:off x="691515" y="6181725"/>
            <a:ext cx="0" cy="125730"/>
          </a:xfrm>
          <a:prstGeom prst="line">
            <a:avLst/>
          </a:prstGeom>
          <a:noFill/>
          <a:ln w="12700">
            <a:solidFill>
              <a:srgbClr val="FFFFFF"/>
            </a:solidFill>
            <a:prstDash val="solid"/>
            <a:headEnd type="none"/>
            <a:tailEnd type="none"/>
          </a:ln>
        </p:spPr>
      </p:sp>
      <p:sp>
        <p:nvSpPr>
          <p:cNvPr id="18" name="Shape 11"/>
          <p:cNvSpPr/>
          <p:nvPr/>
        </p:nvSpPr>
        <p:spPr>
          <a:xfrm>
            <a:off x="779780" y="6181725"/>
            <a:ext cx="0" cy="125730"/>
          </a:xfrm>
          <a:prstGeom prst="line">
            <a:avLst/>
          </a:prstGeom>
          <a:noFill/>
          <a:ln w="12700">
            <a:solidFill>
              <a:srgbClr val="FFFFFF"/>
            </a:solidFill>
            <a:prstDash val="solid"/>
            <a:headEnd type="none"/>
            <a:tailEnd type="none"/>
          </a:ln>
        </p:spPr>
      </p:sp>
      <p:sp>
        <p:nvSpPr>
          <p:cNvPr id="19" name="Shape 12"/>
          <p:cNvSpPr/>
          <p:nvPr/>
        </p:nvSpPr>
        <p:spPr>
          <a:xfrm>
            <a:off x="867410" y="6134735"/>
            <a:ext cx="0" cy="220345"/>
          </a:xfrm>
          <a:prstGeom prst="line">
            <a:avLst/>
          </a:prstGeom>
          <a:noFill/>
          <a:ln w="12700">
            <a:solidFill>
              <a:srgbClr val="FFFFFF"/>
            </a:solidFill>
            <a:prstDash val="solid"/>
            <a:headEnd type="none"/>
            <a:tailEnd type="none"/>
          </a:ln>
        </p:spPr>
      </p:sp>
      <p:sp>
        <p:nvSpPr>
          <p:cNvPr id="20" name="Shape 13"/>
          <p:cNvSpPr/>
          <p:nvPr/>
        </p:nvSpPr>
        <p:spPr>
          <a:xfrm>
            <a:off x="955675" y="6181725"/>
            <a:ext cx="0" cy="125730"/>
          </a:xfrm>
          <a:prstGeom prst="line">
            <a:avLst/>
          </a:prstGeom>
          <a:noFill/>
          <a:ln w="12700">
            <a:solidFill>
              <a:srgbClr val="FFFFFF"/>
            </a:solidFill>
            <a:prstDash val="solid"/>
            <a:headEnd type="none"/>
            <a:tailEnd type="none"/>
          </a:ln>
        </p:spPr>
      </p:sp>
      <p:sp>
        <p:nvSpPr>
          <p:cNvPr id="21" name="Shape 14"/>
          <p:cNvSpPr/>
          <p:nvPr/>
        </p:nvSpPr>
        <p:spPr>
          <a:xfrm>
            <a:off x="1043940" y="6181725"/>
            <a:ext cx="0" cy="125730"/>
          </a:xfrm>
          <a:prstGeom prst="line">
            <a:avLst/>
          </a:prstGeom>
          <a:noFill/>
          <a:ln w="12700">
            <a:solidFill>
              <a:srgbClr val="FFFFFF"/>
            </a:solidFill>
            <a:prstDash val="solid"/>
            <a:headEnd type="none"/>
            <a:tailEnd type="none"/>
          </a:ln>
        </p:spPr>
      </p:sp>
      <p:pic>
        <p:nvPicPr>
          <p:cNvPr id="22" name="Image 5" descr="https://kimi-img.moonshot.cn/pub/slides/slides_tmpl/image/25-09-02-14:58:42-d2r9b8he3tpg8rchv2s0.png">    </p:cNvPr>
          <p:cNvPicPr>
            <a:picLocks noChangeAspect="1"/>
          </p:cNvPicPr>
          <p:nvPr/>
        </p:nvPicPr>
        <p:blipFill>
          <a:blip r:embed="rId6"/>
          <a:stretch>
            <a:fillRect/>
          </a:stretch>
        </p:blipFill>
        <p:spPr>
          <a:xfrm>
            <a:off x="11269980" y="5984240"/>
            <a:ext cx="323850" cy="323850"/>
          </a:xfrm>
          <a:prstGeom prst="rect">
            <a:avLst/>
          </a:prstGeom>
        </p:spPr>
      </p:pic>
      <p:sp>
        <p:nvSpPr>
          <p:cNvPr id="23" name="Shape 15"/>
          <p:cNvSpPr/>
          <p:nvPr/>
        </p:nvSpPr>
        <p:spPr>
          <a:xfrm>
            <a:off x="3007360" y="1814195"/>
            <a:ext cx="607060" cy="525780"/>
          </a:xfrm>
          <a:prstGeom prst="rect">
            <a:avLst/>
          </a:prstGeom>
          <a:solidFill>
            <a:srgbClr val="000000">
              <a:alpha val="0"/>
            </a:srgbClr>
          </a:solidFill>
          <a:ln/>
        </p:spPr>
      </p:sp>
      <p:sp>
        <p:nvSpPr>
          <p:cNvPr id="24" name="Text 16"/>
          <p:cNvSpPr/>
          <p:nvPr/>
        </p:nvSpPr>
        <p:spPr>
          <a:xfrm>
            <a:off x="3007360" y="1814195"/>
            <a:ext cx="607060" cy="525780"/>
          </a:xfrm>
          <a:prstGeom prst="rect">
            <a:avLst/>
          </a:prstGeom>
          <a:noFill/>
          <a:ln/>
        </p:spPr>
        <p:txBody>
          <a:bodyPr wrap="square" lIns="0" tIns="0" rIns="0" bIns="0" rtlCol="0" anchor="t"/>
          <a:lstStyle/>
          <a:p>
            <a:pPr algn="ctr" indent="0" marL="0">
              <a:lnSpc>
                <a:spcPct val="110000"/>
              </a:lnSpc>
              <a:buNone/>
            </a:pPr>
            <a:r>
              <a:rPr lang="en-US" sz="3200" dirty="0">
                <a:solidFill>
                  <a:srgbClr val="F8D089"/>
                </a:solidFill>
                <a:latin typeface="MiSans" pitchFamily="34" charset="0"/>
                <a:ea typeface="MiSans" pitchFamily="34" charset="-122"/>
                <a:cs typeface="MiSans" pitchFamily="34" charset="-120"/>
              </a:rPr>
              <a:t>01</a:t>
            </a:r>
            <a:endParaRPr lang="en-US" sz="1600" dirty="0"/>
          </a:p>
        </p:txBody>
      </p:sp>
      <p:sp>
        <p:nvSpPr>
          <p:cNvPr id="25" name="Text 17"/>
          <p:cNvSpPr/>
          <p:nvPr/>
        </p:nvSpPr>
        <p:spPr>
          <a:xfrm>
            <a:off x="1266190" y="2686685"/>
            <a:ext cx="3852545" cy="638770"/>
          </a:xfrm>
          <a:prstGeom prst="rect">
            <a:avLst/>
          </a:prstGeom>
          <a:noFill/>
          <a:ln/>
        </p:spPr>
        <p:txBody>
          <a:bodyPr wrap="square" lIns="0" tIns="0" rIns="0" bIns="0" rtlCol="0" anchor="t">
            <a:spAutoFit/>
          </a:bodyPr>
          <a:lstStyle/>
          <a:p>
            <a:pPr algn="l" indent="0" marL="0">
              <a:lnSpc>
                <a:spcPct val="100000"/>
              </a:lnSpc>
              <a:buNone/>
            </a:pPr>
            <a:r>
              <a:rPr lang="en-US" sz="2000" b="1" spc="110" kern="0" dirty="0">
                <a:solidFill>
                  <a:srgbClr val="F8D089"/>
                </a:solidFill>
                <a:latin typeface="MiSans" pitchFamily="34" charset="0"/>
                <a:ea typeface="MiSans" pitchFamily="34" charset="-122"/>
                <a:cs typeface="MiSans" pitchFamily="34" charset="-120"/>
              </a:rPr>
              <a:t>Validation and Workflow Rules</a:t>
            </a:r>
            <a:endParaRPr lang="en-US" sz="1600" dirty="0"/>
          </a:p>
        </p:txBody>
      </p:sp>
      <p:sp>
        <p:nvSpPr>
          <p:cNvPr id="26" name="Text 18"/>
          <p:cNvSpPr/>
          <p:nvPr/>
        </p:nvSpPr>
        <p:spPr>
          <a:xfrm>
            <a:off x="753110" y="3015615"/>
            <a:ext cx="4560570" cy="1600200"/>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Validation rules ensure that essential information, such as leak photos or meter readings, is provided. Workflow rules automatically assign high-priority complaints to on-duty engineers, streamlining the resolution process.</a:t>
            </a:r>
            <a:endParaRPr lang="en-US" sz="1600" dirty="0"/>
          </a:p>
        </p:txBody>
      </p:sp>
      <p:sp>
        <p:nvSpPr>
          <p:cNvPr id="27" name="Shape 19"/>
          <p:cNvSpPr/>
          <p:nvPr/>
        </p:nvSpPr>
        <p:spPr>
          <a:xfrm>
            <a:off x="8414385" y="1814195"/>
            <a:ext cx="607060" cy="525780"/>
          </a:xfrm>
          <a:prstGeom prst="rect">
            <a:avLst/>
          </a:prstGeom>
          <a:solidFill>
            <a:srgbClr val="000000">
              <a:alpha val="0"/>
            </a:srgbClr>
          </a:solidFill>
          <a:ln/>
        </p:spPr>
      </p:sp>
      <p:sp>
        <p:nvSpPr>
          <p:cNvPr id="28" name="Text 20"/>
          <p:cNvSpPr/>
          <p:nvPr/>
        </p:nvSpPr>
        <p:spPr>
          <a:xfrm>
            <a:off x="8414385" y="1814195"/>
            <a:ext cx="607060" cy="525780"/>
          </a:xfrm>
          <a:prstGeom prst="rect">
            <a:avLst/>
          </a:prstGeom>
          <a:noFill/>
          <a:ln/>
        </p:spPr>
        <p:txBody>
          <a:bodyPr wrap="square" lIns="0" tIns="0" rIns="0" bIns="0" rtlCol="0" anchor="t"/>
          <a:lstStyle/>
          <a:p>
            <a:pPr algn="ctr" indent="0" marL="0">
              <a:lnSpc>
                <a:spcPct val="110000"/>
              </a:lnSpc>
              <a:buNone/>
            </a:pPr>
            <a:r>
              <a:rPr lang="en-US" sz="3200" dirty="0">
                <a:solidFill>
                  <a:srgbClr val="F8D089"/>
                </a:solidFill>
                <a:latin typeface="MiSans" pitchFamily="34" charset="0"/>
                <a:ea typeface="MiSans" pitchFamily="34" charset="-122"/>
                <a:cs typeface="MiSans" pitchFamily="34" charset="-120"/>
              </a:rPr>
              <a:t>02</a:t>
            </a:r>
            <a:endParaRPr lang="en-US" sz="1600" dirty="0"/>
          </a:p>
        </p:txBody>
      </p:sp>
      <p:sp>
        <p:nvSpPr>
          <p:cNvPr id="29" name="Text 21"/>
          <p:cNvSpPr/>
          <p:nvPr/>
        </p:nvSpPr>
        <p:spPr>
          <a:xfrm>
            <a:off x="6506210" y="2686685"/>
            <a:ext cx="4147820" cy="638770"/>
          </a:xfrm>
          <a:prstGeom prst="rect">
            <a:avLst/>
          </a:prstGeom>
          <a:noFill/>
          <a:ln/>
        </p:spPr>
        <p:txBody>
          <a:bodyPr wrap="square" lIns="0" tIns="0" rIns="0" bIns="0" rtlCol="0" anchor="t">
            <a:spAutoFit/>
          </a:bodyPr>
          <a:lstStyle/>
          <a:p>
            <a:pPr algn="l" indent="0" marL="0">
              <a:lnSpc>
                <a:spcPct val="100000"/>
              </a:lnSpc>
              <a:buNone/>
            </a:pPr>
            <a:r>
              <a:rPr lang="en-US" sz="2000" b="1" spc="110" kern="0" dirty="0">
                <a:solidFill>
                  <a:srgbClr val="F8D089"/>
                </a:solidFill>
                <a:latin typeface="MiSans" pitchFamily="34" charset="0"/>
                <a:ea typeface="MiSans" pitchFamily="34" charset="-122"/>
                <a:cs typeface="MiSans" pitchFamily="34" charset="-120"/>
              </a:rPr>
              <a:t>Process Builder and Flow Automation</a:t>
            </a:r>
            <a:endParaRPr lang="en-US" sz="1600" dirty="0"/>
          </a:p>
        </p:txBody>
      </p:sp>
      <p:sp>
        <p:nvSpPr>
          <p:cNvPr id="30" name="Text 22"/>
          <p:cNvSpPr/>
          <p:nvPr/>
        </p:nvSpPr>
        <p:spPr>
          <a:xfrm>
            <a:off x="6095365" y="3015615"/>
            <a:ext cx="4560570" cy="1600200"/>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The Process Builder creates bill follow-up tasks three days before due dates. Flow sends SMS and email alerts on status changes, reducing average resolution time by 40% and enhancing communication with residents.</a:t>
            </a:r>
            <a:endParaRPr lang="en-US" sz="1600" dirty="0"/>
          </a:p>
        </p:txBody>
      </p:sp>
    </p:spTree>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ResidentConnect: Smart Community CRM</dc:title>
  <dc:subject>ResidentConnect: Smart Community CRM</dc:subject>
  <dc:creator>Kimi</dc:creator>
  <cp:lastModifiedBy>Kimi</cp:lastModifiedBy>
  <cp:revision>1</cp:revision>
  <dcterms:created xsi:type="dcterms:W3CDTF">2025-09-25T11:51:27Z</dcterms:created>
  <dcterms:modified xsi:type="dcterms:W3CDTF">2025-09-25T11:51:27Z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4" name="AIGC">
    <vt:lpwstr>{"Label":"ResidentConnect: Smart Community CRM","ContentProducer":"001191110108MACG2KBH8F10000","ProduceID":"d3aijfolrq4rvt7coeig","ReservedCode1":"","ContentPropagator":"001191110108MACG2KBH8F20000","PropagateID":"d3aijfolrq4rvt7coeig","ReservedCode2":""}</vt:lpwstr>
  </property>
</Properties>
</file>